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4"/>
  </p:notesMasterIdLst>
  <p:sldIdLst>
    <p:sldId id="257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277" r:id="rId18"/>
    <p:sldId id="273" r:id="rId19"/>
    <p:sldId id="274" r:id="rId20"/>
    <p:sldId id="275" r:id="rId21"/>
    <p:sldId id="276" r:id="rId22"/>
    <p:sldId id="278" r:id="rId2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69" d="100"/>
          <a:sy n="69" d="100"/>
        </p:scale>
        <p:origin x="564" y="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44B8FE2-DB7A-486E-80D5-D55969DE4262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622FBF4-06DD-483C-8B3E-1E76FF65525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227219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4E48722-D2CC-44CD-91DB-03444C930D76}" type="slidenum">
              <a:rPr lang="en-US" altLang="en-US"/>
              <a:pPr/>
              <a:t>10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6440766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fld id="{AFC09268-AA3E-4B15-9603-24B69C5D4830}" type="slidenum">
              <a:rPr lang="en-US" altLang="en-US" sz="1200">
                <a:latin typeface="Arial" panose="020B0604020202020204" pitchFamily="34" charset="0"/>
              </a:rPr>
              <a:pPr/>
              <a:t>15</a:t>
            </a:fld>
            <a:endParaRPr lang="en-US" altLang="en-US" sz="1200">
              <a:latin typeface="Arial" panose="020B0604020202020204" pitchFamily="34" charset="0"/>
            </a:endParaRPr>
          </a:p>
        </p:txBody>
      </p:sp>
      <p:sp>
        <p:nvSpPr>
          <p:cNvPr id="50179" name="Rectangle 2"/>
          <p:cNvSpPr>
            <a:spLocks noGrp="1" noRot="1" noChangeAspect="1" noChangeArrowheads="1" noTextEdit="1"/>
          </p:cNvSpPr>
          <p:nvPr>
            <p:ph type="sldImg" idx="4294967295"/>
          </p:nvPr>
        </p:nvSpPr>
        <p:spPr>
          <a:ln/>
        </p:spPr>
      </p:sp>
      <p:sp>
        <p:nvSpPr>
          <p:cNvPr id="50180" name="Rectangle 3"/>
          <p:cNvSpPr>
            <a:spLocks noGrp="1" noChangeArrowheads="1"/>
          </p:cNvSpPr>
          <p:nvPr>
            <p:ph type="body" idx="4294967295"/>
          </p:nvPr>
        </p:nvSpPr>
        <p:spPr/>
        <p:txBody>
          <a:bodyPr>
            <a:prstTxWarp prst="textNoShape">
              <a:avLst/>
            </a:prstTxWarp>
          </a:bodyPr>
          <a:lstStyle/>
          <a:p>
            <a:pPr eaLnBrk="1" hangingPunct="1"/>
            <a:endParaRPr lang="vi-VN" altLang="en-US" smtClean="0"/>
          </a:p>
        </p:txBody>
      </p:sp>
    </p:spTree>
    <p:extLst>
      <p:ext uri="{BB962C8B-B14F-4D97-AF65-F5344CB8AC3E}">
        <p14:creationId xmlns:p14="http://schemas.microsoft.com/office/powerpoint/2010/main" val="117065368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92761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866195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3537843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957574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878647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514902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07627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460088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91481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6326342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371921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bl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/>
          <a:lstStyle/>
          <a:p>
            <a:r>
              <a:rPr lang="en-US" noProof="1" smtClean="0"/>
              <a:t>Click to edit Master title style</a:t>
            </a:r>
            <a:endParaRPr lang="en-US" noProof="1"/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/>
          <a:lstStyle/>
          <a:p>
            <a:pPr lvl="0"/>
            <a:endParaRPr lang="en-US" noProof="0" smtClean="0"/>
          </a:p>
        </p:txBody>
      </p:sp>
    </p:spTree>
    <p:extLst>
      <p:ext uri="{BB962C8B-B14F-4D97-AF65-F5344CB8AC3E}">
        <p14:creationId xmlns:p14="http://schemas.microsoft.com/office/powerpoint/2010/main" val="1304177101"/>
      </p:ext>
    </p:extLst>
  </p:cSld>
  <p:clrMapOvr>
    <a:masterClrMapping/>
  </p:clrMapOvr>
  <p:transition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69C2F05-02F1-48BC-A141-5E0B43E72475}" type="datetimeFigureOut">
              <a:rPr lang="en-US" smtClean="0"/>
              <a:t>20-Sep-22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C6F7C53-428C-463B-9786-C8948A7763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141166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gif"/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jpeg"/><Relationship Id="rId5" Type="http://schemas.openxmlformats.org/officeDocument/2006/relationships/image" Target="../media/image4.gif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tags" Target="../tags/tag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7.xml"/><Relationship Id="rId1" Type="http://schemas.openxmlformats.org/officeDocument/2006/relationships/tags" Target="../tags/tag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10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png"/><Relationship Id="rId4" Type="http://schemas.openxmlformats.org/officeDocument/2006/relationships/image" Target="../media/image12.gif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gif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gif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gif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hyperlink" Target="https://vtv.vn/xa-hoi/ngay-sau-bao-so-9-kha-nang-xuat-hien-con-bao-so-10-tren-bien-dong-20201029093737695.htm" TargetMode="External"/><Relationship Id="rId3" Type="http://schemas.openxmlformats.org/officeDocument/2006/relationships/image" Target="../media/image15.jpeg"/><Relationship Id="rId7" Type="http://schemas.openxmlformats.org/officeDocument/2006/relationships/image" Target="../media/image17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vietnamtourism.gov.vn/index.php/items/34324" TargetMode="External"/><Relationship Id="rId5" Type="http://schemas.openxmlformats.org/officeDocument/2006/relationships/image" Target="../media/image16.jpeg"/><Relationship Id="rId10" Type="http://schemas.openxmlformats.org/officeDocument/2006/relationships/hyperlink" Target="https://vov.vn/xa-hoi/tin-24h/bien-dong-sap-co-bao-lon-dien-bien-kho-luong-khi-tuong-tac-voi-khong-khi-lanh-895318.vov" TargetMode="External"/><Relationship Id="rId4" Type="http://schemas.openxmlformats.org/officeDocument/2006/relationships/hyperlink" Target="https://langmai.org/tang-kinh-cac/la-thu-lang-mai/la-thu-lang-mai-42-2019/thuyen-tu-luot-song/" TargetMode="External"/><Relationship Id="rId9" Type="http://schemas.openxmlformats.org/officeDocument/2006/relationships/image" Target="../media/image18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baodautu.vn/canh-bao-landville-energy-ve-du-an-dien-gio-tai-binh-thuan-d2410.html" TargetMode="External"/><Relationship Id="rId5" Type="http://schemas.openxmlformats.org/officeDocument/2006/relationships/hyperlink" Target="https://www.coninco.com.vn/vi/blog/coninco-tham-du-le-khanh-thanh-dien-gio-bac-lieu-cong-suat-992-mw" TargetMode="External"/><Relationship Id="rId4" Type="http://schemas.openxmlformats.org/officeDocument/2006/relationships/image" Target="../media/image21.jpe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gif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3" name="Rectangle 16">
            <a:extLst>
              <a:ext uri="{FF2B5EF4-FFF2-40B4-BE49-F238E27FC236}">
                <a16:creationId xmlns:a16="http://schemas.microsoft.com/office/drawing/2014/main" id="{75ECF1C0-1FA0-9244-A3A8-7F54E8C3190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91018"/>
            <a:ext cx="12192000" cy="6766983"/>
          </a:xfrm>
          <a:prstGeom prst="rect">
            <a:avLst/>
          </a:prstGeom>
          <a:noFill/>
          <a:ln w="57150" cmpd="thinThick">
            <a:solidFill>
              <a:srgbClr val="0000FF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vi-VN" altLang="en-VN"/>
          </a:p>
        </p:txBody>
      </p:sp>
      <p:pic>
        <p:nvPicPr>
          <p:cNvPr id="18434" name="Picture 24" descr="SailBoat">
            <a:extLst>
              <a:ext uri="{FF2B5EF4-FFF2-40B4-BE49-F238E27FC236}">
                <a16:creationId xmlns:a16="http://schemas.microsoft.com/office/drawing/2014/main" id="{649BEB12-3DDC-DC49-951B-1125F94227CD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37600" y="4315884"/>
            <a:ext cx="3200400" cy="2590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8435" name="Picture 25" descr="th_50a9093a">
            <a:extLst>
              <a:ext uri="{FF2B5EF4-FFF2-40B4-BE49-F238E27FC236}">
                <a16:creationId xmlns:a16="http://schemas.microsoft.com/office/drawing/2014/main" id="{157F86A9-D276-6947-99D0-7867BE2CE028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4834467"/>
            <a:ext cx="1752600" cy="1981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436" name="Oval 26" descr="Copy of winxpap14">
            <a:extLst>
              <a:ext uri="{FF2B5EF4-FFF2-40B4-BE49-F238E27FC236}">
                <a16:creationId xmlns:a16="http://schemas.microsoft.com/office/drawing/2014/main" id="{0E7763A9-879F-4A4D-ACA2-291FDC859371}"/>
              </a:ext>
            </a:extLst>
          </p:cNvPr>
          <p:cNvSpPr>
            <a:spLocks noChangeArrowheads="1"/>
          </p:cNvSpPr>
          <p:nvPr/>
        </p:nvSpPr>
        <p:spPr bwMode="auto">
          <a:xfrm>
            <a:off x="61384" y="304800"/>
            <a:ext cx="2438400" cy="1676400"/>
          </a:xfrm>
          <a:prstGeom prst="ellipse">
            <a:avLst/>
          </a:prstGeom>
          <a:blipFill dpi="0" rotWithShape="1">
            <a:blip r:embed="rId4"/>
            <a:srcRect/>
            <a:stretch>
              <a:fillRect/>
            </a:stretch>
          </a:blipFill>
          <a:ln w="57150" cmpd="thickThin">
            <a:solidFill>
              <a:schemeClr val="tx2"/>
            </a:solidFill>
            <a:round/>
            <a:headEnd/>
            <a:tailEnd/>
          </a:ln>
        </p:spPr>
        <p:txBody>
          <a:bodyPr wrap="none" anchor="ctr"/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vi-VN" altLang="en-VN"/>
          </a:p>
        </p:txBody>
      </p:sp>
      <p:pic>
        <p:nvPicPr>
          <p:cNvPr id="18437" name="Picture 27" descr="Earth-16-june">
            <a:extLst>
              <a:ext uri="{FF2B5EF4-FFF2-40B4-BE49-F238E27FC236}">
                <a16:creationId xmlns:a16="http://schemas.microsoft.com/office/drawing/2014/main" id="{E3495BF3-DD78-B548-96D5-CBAAA7EF76D8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56800" y="218017"/>
            <a:ext cx="1981200" cy="1676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438" name="Rectangle 30">
            <a:extLst>
              <a:ext uri="{FF2B5EF4-FFF2-40B4-BE49-F238E27FC236}">
                <a16:creationId xmlns:a16="http://schemas.microsoft.com/office/drawing/2014/main" id="{0BF6AE00-0837-7943-A4A0-E9F43A292758}"/>
              </a:ext>
            </a:extLst>
          </p:cNvPr>
          <p:cNvSpPr>
            <a:spLocks noChangeArrowheads="1"/>
          </p:cNvSpPr>
          <p:nvPr/>
        </p:nvSpPr>
        <p:spPr bwMode="auto">
          <a:xfrm>
            <a:off x="3341254" y="1770423"/>
            <a:ext cx="5105400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spcBef>
                <a:spcPct val="20000"/>
              </a:spcBef>
              <a:buFont typeface="Arial" panose="020B0604020202020204" pitchFamily="34" charset="0"/>
              <a:buChar char="–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spcBef>
                <a:spcPct val="200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spcBef>
                <a:spcPct val="20000"/>
              </a:spcBef>
              <a:buFont typeface="Arial" panose="020B0604020202020204" pitchFamily="34" charset="0"/>
              <a:buChar char="–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spcBef>
                <a:spcPct val="20000"/>
              </a:spcBef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Char char="»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VN" sz="4800" b="1" i="1" u="sng" dirty="0" err="1">
                <a:solidFill>
                  <a:srgbClr val="FF0000"/>
                </a:solidFill>
              </a:rPr>
              <a:t>Bài</a:t>
            </a:r>
            <a:r>
              <a:rPr lang="en-US" altLang="en-VN" sz="4800" b="1" i="1" u="sng" dirty="0">
                <a:solidFill>
                  <a:srgbClr val="FF0000"/>
                </a:solidFill>
              </a:rPr>
              <a:t> 12</a:t>
            </a:r>
            <a:endParaRPr lang="en-US" altLang="en-VN" sz="4800" u="sng" dirty="0">
              <a:solidFill>
                <a:srgbClr val="FF0000"/>
              </a:solidFill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28CF8998-4AA4-934A-9E00-3BA344016049}"/>
              </a:ext>
            </a:extLst>
          </p:cNvPr>
          <p:cNvSpPr txBox="1"/>
          <p:nvPr/>
        </p:nvSpPr>
        <p:spPr>
          <a:xfrm>
            <a:off x="1117600" y="2638558"/>
            <a:ext cx="10121900" cy="3785652"/>
          </a:xfrm>
          <a:prstGeom prst="rect">
            <a:avLst/>
          </a:prstGeom>
          <a:noFill/>
        </p:spPr>
        <p:txBody>
          <a:bodyPr wrap="square">
            <a:spAutoFit/>
            <a:scene3d>
              <a:camera prst="perspectiveLeft"/>
              <a:lightRig rig="contrasting" dir="t">
                <a:rot lat="0" lon="0" rev="4500000"/>
              </a:lightRig>
            </a:scene3d>
            <a:sp3d extrusionH="57150" contourW="6350" prstMaterial="metal">
              <a:bevelT w="127000" h="31750" prst="cross"/>
              <a:contourClr>
                <a:schemeClr val="accent1">
                  <a:shade val="75000"/>
                </a:schemeClr>
              </a:contourClr>
            </a:sp3d>
          </a:bodyPr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Lớp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vỏ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khí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.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Khối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khí</a:t>
            </a:r>
            <a:endParaRPr lang="en-US" sz="6000" b="1" cap="all" dirty="0">
              <a:ln w="0"/>
              <a:gradFill flip="none">
                <a:gsLst>
                  <a:gs pos="0">
                    <a:schemeClr val="accent1">
                      <a:tint val="75000"/>
                      <a:shade val="75000"/>
                      <a:satMod val="170000"/>
                    </a:schemeClr>
                  </a:gs>
                  <a:gs pos="49000">
                    <a:schemeClr val="accent1">
                      <a:tint val="88000"/>
                      <a:shade val="65000"/>
                      <a:satMod val="172000"/>
                    </a:schemeClr>
                  </a:gs>
                  <a:gs pos="50000">
                    <a:schemeClr val="accent1">
                      <a:shade val="65000"/>
                      <a:satMod val="130000"/>
                    </a:schemeClr>
                  </a:gs>
                  <a:gs pos="92000">
                    <a:schemeClr val="accent1">
                      <a:shade val="50000"/>
                      <a:satMod val="120000"/>
                    </a:schemeClr>
                  </a:gs>
                  <a:gs pos="100000">
                    <a:schemeClr val="accent1">
                      <a:shade val="48000"/>
                      <a:satMod val="120000"/>
                    </a:schemeClr>
                  </a:gs>
                </a:gsLst>
                <a:lin ang="5400000"/>
              </a:gradFill>
              <a:effectLst>
                <a:reflection blurRad="12700" stA="50000" endPos="50000" dist="5000" dir="5400000" sy="-100000" rotWithShape="0"/>
              </a:effectLst>
              <a:latin typeface="+mn-lt"/>
              <a:cs typeface="+mn-cs"/>
            </a:endParaRP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Khí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áp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và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gió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trên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trái</a:t>
            </a:r>
            <a:r>
              <a:rPr lang="en-US" sz="60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 </a:t>
            </a: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latin typeface="+mn-lt"/>
                <a:cs typeface="+mn-cs"/>
              </a:rPr>
              <a:t>đất</a:t>
            </a:r>
            <a:endParaRPr lang="en-US" sz="6000" b="1" cap="all" dirty="0" smtClean="0">
              <a:ln w="0"/>
              <a:gradFill flip="none">
                <a:gsLst>
                  <a:gs pos="0">
                    <a:schemeClr val="accent1">
                      <a:tint val="75000"/>
                      <a:shade val="75000"/>
                      <a:satMod val="170000"/>
                    </a:schemeClr>
                  </a:gs>
                  <a:gs pos="49000">
                    <a:schemeClr val="accent1">
                      <a:tint val="88000"/>
                      <a:shade val="65000"/>
                      <a:satMod val="172000"/>
                    </a:schemeClr>
                  </a:gs>
                  <a:gs pos="50000">
                    <a:schemeClr val="accent1">
                      <a:shade val="65000"/>
                      <a:satMod val="130000"/>
                    </a:schemeClr>
                  </a:gs>
                  <a:gs pos="92000">
                    <a:schemeClr val="accent1">
                      <a:shade val="50000"/>
                      <a:satMod val="120000"/>
                    </a:schemeClr>
                  </a:gs>
                  <a:gs pos="100000">
                    <a:schemeClr val="accent1">
                      <a:shade val="48000"/>
                      <a:satMod val="120000"/>
                    </a:schemeClr>
                  </a:gs>
                </a:gsLst>
                <a:lin ang="5400000"/>
              </a:gradFill>
              <a:effectLst>
                <a:reflection blurRad="12700" stA="50000" endPos="50000" dist="5000" dir="5400000" sy="-100000" rotWithShape="0"/>
              </a:effectLst>
              <a:latin typeface="+mn-lt"/>
              <a:cs typeface="+mn-cs"/>
            </a:endParaRP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( </a:t>
            </a:r>
            <a:r>
              <a:rPr lang="en-US" sz="6000" b="1" cap="all" dirty="0" err="1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Tiết</a:t>
            </a:r>
            <a:r>
              <a:rPr lang="en-US" sz="6000" b="1" cap="all" dirty="0" smtClean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</a:rPr>
              <a:t> 3)</a:t>
            </a:r>
            <a:endParaRPr lang="en-US" sz="6000" b="1" cap="all" dirty="0">
              <a:ln w="0"/>
              <a:gradFill flip="none">
                <a:gsLst>
                  <a:gs pos="0">
                    <a:schemeClr val="accent1">
                      <a:tint val="75000"/>
                      <a:shade val="75000"/>
                      <a:satMod val="170000"/>
                    </a:schemeClr>
                  </a:gs>
                  <a:gs pos="49000">
                    <a:schemeClr val="accent1">
                      <a:tint val="88000"/>
                      <a:shade val="65000"/>
                      <a:satMod val="172000"/>
                    </a:schemeClr>
                  </a:gs>
                  <a:gs pos="50000">
                    <a:schemeClr val="accent1">
                      <a:shade val="65000"/>
                      <a:satMod val="130000"/>
                    </a:schemeClr>
                  </a:gs>
                  <a:gs pos="92000">
                    <a:schemeClr val="accent1">
                      <a:shade val="50000"/>
                      <a:satMod val="120000"/>
                    </a:schemeClr>
                  </a:gs>
                  <a:gs pos="100000">
                    <a:schemeClr val="accent1">
                      <a:shade val="48000"/>
                      <a:satMod val="120000"/>
                    </a:schemeClr>
                  </a:gs>
                </a:gsLst>
                <a:lin ang="5400000"/>
              </a:gradFill>
              <a:effectLst>
                <a:reflection blurRad="12700" stA="50000" endPos="50000" dist="5000" dir="5400000" sy="-100000" rotWithShape="0"/>
              </a:effectLst>
              <a:latin typeface="+mn-lt"/>
              <a:cs typeface="+mn-cs"/>
            </a:endParaRPr>
          </a:p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 sz="6000" b="1" cap="all" dirty="0">
              <a:ln w="0"/>
              <a:gradFill flip="none">
                <a:gsLst>
                  <a:gs pos="0">
                    <a:schemeClr val="accent1">
                      <a:tint val="75000"/>
                      <a:shade val="75000"/>
                      <a:satMod val="170000"/>
                    </a:schemeClr>
                  </a:gs>
                  <a:gs pos="49000">
                    <a:schemeClr val="accent1">
                      <a:tint val="88000"/>
                      <a:shade val="65000"/>
                      <a:satMod val="172000"/>
                    </a:schemeClr>
                  </a:gs>
                  <a:gs pos="50000">
                    <a:schemeClr val="accent1">
                      <a:shade val="65000"/>
                      <a:satMod val="130000"/>
                    </a:schemeClr>
                  </a:gs>
                  <a:gs pos="92000">
                    <a:schemeClr val="accent1">
                      <a:shade val="50000"/>
                      <a:satMod val="120000"/>
                    </a:schemeClr>
                  </a:gs>
                  <a:gs pos="100000">
                    <a:schemeClr val="accent1">
                      <a:shade val="48000"/>
                      <a:satMod val="120000"/>
                    </a:schemeClr>
                  </a:gs>
                </a:gsLst>
                <a:lin ang="5400000"/>
              </a:gradFill>
              <a:effectLst>
                <a:reflection blurRad="12700" stA="50000" endPos="50000" dist="5000" dir="5400000" sy="-100000" rotWithShape="0"/>
              </a:effectLst>
              <a:latin typeface="+mn-lt"/>
              <a:cs typeface="+mn-cs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31702" y="151751"/>
            <a:ext cx="1618672" cy="1618672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752600" y="5406505"/>
            <a:ext cx="337752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GV: </a:t>
            </a:r>
            <a:r>
              <a:rPr lang="en-US" sz="2400" b="1" dirty="0" err="1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Trần</a:t>
            </a:r>
            <a:r>
              <a:rPr lang="en-US" sz="2400" b="1" dirty="0" smtClean="0">
                <a:solidFill>
                  <a:srgbClr val="FF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Thị Kim Liên</a:t>
            </a:r>
            <a:endParaRPr lang="en-US" sz="2400" b="1" dirty="0">
              <a:solidFill>
                <a:srgbClr val="FF000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24946032"/>
      </p:ext>
    </p:extLst>
  </p:cSld>
  <p:clrMapOvr>
    <a:masterClrMapping/>
  </p:clrMapOvr>
  <p:transition spd="med">
    <p:newsflash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52" name="Text Box 12"/>
          <p:cNvSpPr txBox="1">
            <a:spLocks noChangeArrowheads="1"/>
          </p:cNvSpPr>
          <p:nvPr/>
        </p:nvSpPr>
        <p:spPr bwMode="auto">
          <a:xfrm>
            <a:off x="1524000" y="1676401"/>
            <a:ext cx="2781300" cy="2308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n-US" altLang="zh-CN" sz="360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Theo em không khí có trọng lượng hay không? </a:t>
            </a:r>
          </a:p>
        </p:txBody>
      </p:sp>
      <p:pic>
        <p:nvPicPr>
          <p:cNvPr id="6" name="Picture 2" descr="gggghhgjh"/>
          <p:cNvPicPr>
            <a:picLocks noGrp="1" noChangeAspect="1" noChangeArrowheads="1"/>
          </p:cNvPicPr>
          <p:nvPr>
            <p:ph type="title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305300" y="-60325"/>
            <a:ext cx="5600700" cy="6583363"/>
          </a:xfrm>
        </p:spPr>
      </p:pic>
    </p:spTree>
    <p:extLst>
      <p:ext uri="{BB962C8B-B14F-4D97-AF65-F5344CB8AC3E}">
        <p14:creationId xmlns:p14="http://schemas.microsoft.com/office/powerpoint/2010/main" val="25845211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585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585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852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346" name="Oval 2"/>
          <p:cNvSpPr>
            <a:spLocks noChangeArrowheads="1"/>
          </p:cNvSpPr>
          <p:nvPr/>
        </p:nvSpPr>
        <p:spPr bwMode="auto">
          <a:xfrm>
            <a:off x="4876800" y="3810000"/>
            <a:ext cx="2209800" cy="685800"/>
          </a:xfrm>
          <a:prstGeom prst="ellipse">
            <a:avLst/>
          </a:prstGeom>
          <a:gradFill rotWithShape="1">
            <a:gsLst>
              <a:gs pos="0">
                <a:schemeClr val="accent1"/>
              </a:gs>
              <a:gs pos="100000">
                <a:schemeClr val="accent1">
                  <a:gamma/>
                  <a:shade val="46275"/>
                  <a:invGamma/>
                </a:schemeClr>
              </a:gs>
            </a:gsLst>
            <a:path path="shape">
              <a:fillToRect l="50000" t="50000" r="50000" b="50000"/>
            </a:path>
          </a:gradFill>
          <a:ln w="9525">
            <a:solidFill>
              <a:schemeClr val="tx1"/>
            </a:solidFill>
            <a:round/>
          </a:ln>
          <a:effectLst/>
        </p:spPr>
        <p:txBody>
          <a:bodyPr wrap="none" anchor="ctr"/>
          <a:lstStyle/>
          <a:p>
            <a:pPr>
              <a:defRPr/>
            </a:pPr>
            <a:endParaRPr lang="en-US" sz="2400">
              <a:solidFill>
                <a:srgbClr val="0000FF"/>
              </a:solidFill>
            </a:endParaRPr>
          </a:p>
        </p:txBody>
      </p:sp>
      <p:sp>
        <p:nvSpPr>
          <p:cNvPr id="185347" name="Rectangle 3"/>
          <p:cNvSpPr>
            <a:spLocks noChangeArrowheads="1"/>
          </p:cNvSpPr>
          <p:nvPr/>
        </p:nvSpPr>
        <p:spPr bwMode="auto">
          <a:xfrm>
            <a:off x="5867400" y="1600200"/>
            <a:ext cx="228600" cy="2514600"/>
          </a:xfrm>
          <a:prstGeom prst="rect">
            <a:avLst/>
          </a:prstGeom>
          <a:gradFill rotWithShape="1">
            <a:gsLst>
              <a:gs pos="0">
                <a:schemeClr val="accent1"/>
              </a:gs>
              <a:gs pos="50000">
                <a:schemeClr val="accent1">
                  <a:gamma/>
                  <a:shade val="46275"/>
                  <a:invGamma/>
                </a:schemeClr>
              </a:gs>
              <a:gs pos="100000">
                <a:schemeClr val="accent1"/>
              </a:gs>
            </a:gsLst>
            <a:lin ang="0" scaled="1"/>
          </a:gradFill>
          <a:ln w="9525">
            <a:noFill/>
            <a:miter lim="800000"/>
          </a:ln>
          <a:effectLst/>
        </p:spPr>
        <p:txBody>
          <a:bodyPr wrap="none" anchor="ctr"/>
          <a:lstStyle/>
          <a:p>
            <a:pPr>
              <a:defRPr/>
            </a:pPr>
            <a:endParaRPr lang="en-US" sz="2400">
              <a:solidFill>
                <a:srgbClr val="0000FF"/>
              </a:solidFill>
            </a:endParaRPr>
          </a:p>
        </p:txBody>
      </p:sp>
      <p:sp>
        <p:nvSpPr>
          <p:cNvPr id="6148" name="AutoShape 4"/>
          <p:cNvSpPr>
            <a:spLocks noChangeArrowheads="1"/>
          </p:cNvSpPr>
          <p:nvPr/>
        </p:nvSpPr>
        <p:spPr bwMode="auto">
          <a:xfrm rot="5400000">
            <a:off x="5791200" y="1524000"/>
            <a:ext cx="381000" cy="1143000"/>
          </a:xfrm>
          <a:prstGeom prst="moon">
            <a:avLst>
              <a:gd name="adj" fmla="val 50000"/>
            </a:avLst>
          </a:prstGeom>
          <a:solidFill>
            <a:srgbClr val="FF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endParaRPr lang="en-US" altLang="en-US" sz="2400">
              <a:solidFill>
                <a:srgbClr val="0000FF"/>
              </a:solidFill>
            </a:endParaRPr>
          </a:p>
        </p:txBody>
      </p:sp>
      <p:sp>
        <p:nvSpPr>
          <p:cNvPr id="6149" name="Oval 5"/>
          <p:cNvSpPr>
            <a:spLocks noChangeArrowheads="1"/>
          </p:cNvSpPr>
          <p:nvPr/>
        </p:nvSpPr>
        <p:spPr bwMode="auto">
          <a:xfrm>
            <a:off x="5908675" y="2590800"/>
            <a:ext cx="152400" cy="152400"/>
          </a:xfrm>
          <a:prstGeom prst="ellipse">
            <a:avLst/>
          </a:prstGeom>
          <a:solidFill>
            <a:schemeClr val="accent1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endParaRPr lang="en-US" altLang="en-US" sz="2400">
              <a:solidFill>
                <a:srgbClr val="0000FF"/>
              </a:solidFill>
            </a:endParaRPr>
          </a:p>
        </p:txBody>
      </p:sp>
      <p:grpSp>
        <p:nvGrpSpPr>
          <p:cNvPr id="2" name="Group 6"/>
          <p:cNvGrpSpPr/>
          <p:nvPr/>
        </p:nvGrpSpPr>
        <p:grpSpPr bwMode="auto">
          <a:xfrm>
            <a:off x="9067800" y="2514600"/>
            <a:ext cx="1066800" cy="1828800"/>
            <a:chOff x="4752" y="1584"/>
            <a:chExt cx="672" cy="1152"/>
          </a:xfrm>
          <a:solidFill>
            <a:srgbClr val="0070C0"/>
          </a:solidFill>
        </p:grpSpPr>
        <p:sp>
          <p:nvSpPr>
            <p:cNvPr id="3091" name="AutoShape 7" descr="20%"/>
            <p:cNvSpPr>
              <a:spLocks noChangeArrowheads="1"/>
            </p:cNvSpPr>
            <p:nvPr/>
          </p:nvSpPr>
          <p:spPr bwMode="auto">
            <a:xfrm>
              <a:off x="4752" y="1584"/>
              <a:ext cx="672" cy="1152"/>
            </a:xfrm>
            <a:prstGeom prst="can">
              <a:avLst>
                <a:gd name="adj" fmla="val 42857"/>
              </a:avLst>
            </a:prstGeom>
            <a:solidFill>
              <a:schemeClr val="tx1">
                <a:lumMod val="60000"/>
                <a:lumOff val="40000"/>
              </a:schemeClr>
            </a:solidFill>
            <a:ln w="9525">
              <a:solidFill>
                <a:schemeClr val="accent1"/>
              </a:solidFill>
              <a:round/>
            </a:ln>
          </p:spPr>
          <p:txBody>
            <a:bodyPr wrap="none" anchor="ctr"/>
            <a:lstStyle/>
            <a:p>
              <a:pPr>
                <a:defRPr/>
              </a:pPr>
              <a:endParaRPr lang="en-US" sz="2400">
                <a:solidFill>
                  <a:srgbClr val="0000FF"/>
                </a:solidFill>
              </a:endParaRPr>
            </a:p>
          </p:txBody>
        </p:sp>
        <p:sp>
          <p:nvSpPr>
            <p:cNvPr id="3092" name="Text Box 8"/>
            <p:cNvSpPr txBox="1">
              <a:spLocks noChangeArrowheads="1"/>
            </p:cNvSpPr>
            <p:nvPr/>
          </p:nvSpPr>
          <p:spPr bwMode="auto">
            <a:xfrm>
              <a:off x="4935" y="2090"/>
              <a:ext cx="384" cy="288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 eaLnBrk="0" hangingPunct="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 eaLnBrk="0" hangingPunct="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 eaLnBrk="0" hangingPunct="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 eaLnBrk="0" hangingPunct="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 eaLnBrk="0" hangingPunct="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algn="r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algn="r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algn="r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algn="r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 eaLnBrk="1" hangingPunct="1">
                <a:spcBef>
                  <a:spcPct val="50000"/>
                </a:spcBef>
                <a:defRPr/>
              </a:pPr>
              <a:r>
                <a:rPr lang="en-US" sz="2400" b="1">
                  <a:latin typeface="VNI-Times" pitchFamily="2" charset="0"/>
                </a:rPr>
                <a:t>B</a:t>
              </a:r>
            </a:p>
          </p:txBody>
        </p:sp>
      </p:grpSp>
      <p:grpSp>
        <p:nvGrpSpPr>
          <p:cNvPr id="6151" name="Group 9"/>
          <p:cNvGrpSpPr>
            <a:grpSpLocks/>
          </p:cNvGrpSpPr>
          <p:nvPr/>
        </p:nvGrpSpPr>
        <p:grpSpPr bwMode="auto">
          <a:xfrm>
            <a:off x="3533775" y="1981200"/>
            <a:ext cx="5029200" cy="762000"/>
            <a:chOff x="1248" y="1248"/>
            <a:chExt cx="3168" cy="480"/>
          </a:xfrm>
        </p:grpSpPr>
        <p:sp>
          <p:nvSpPr>
            <p:cNvPr id="6159" name="AutoShape 10"/>
            <p:cNvSpPr>
              <a:spLocks noChangeArrowheads="1"/>
            </p:cNvSpPr>
            <p:nvPr/>
          </p:nvSpPr>
          <p:spPr bwMode="auto">
            <a:xfrm rot="-5400000">
              <a:off x="3792" y="1008"/>
              <a:ext cx="288" cy="960"/>
            </a:xfrm>
            <a:prstGeom prst="moon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endParaRPr lang="en-US" altLang="en-US" sz="2400">
                <a:solidFill>
                  <a:srgbClr val="0000FF"/>
                </a:solidFill>
              </a:endParaRPr>
            </a:p>
          </p:txBody>
        </p:sp>
        <p:sp>
          <p:nvSpPr>
            <p:cNvPr id="6160" name="AutoShape 11"/>
            <p:cNvSpPr>
              <a:spLocks noChangeArrowheads="1"/>
            </p:cNvSpPr>
            <p:nvPr/>
          </p:nvSpPr>
          <p:spPr bwMode="auto">
            <a:xfrm>
              <a:off x="2736" y="1248"/>
              <a:ext cx="122" cy="419"/>
            </a:xfrm>
            <a:prstGeom prst="upArrow">
              <a:avLst>
                <a:gd name="adj1" fmla="val 50000"/>
                <a:gd name="adj2" fmla="val 85845"/>
              </a:avLst>
            </a:prstGeom>
            <a:solidFill>
              <a:srgbClr val="FF66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endParaRPr lang="en-US" altLang="en-US" sz="2400">
                <a:solidFill>
                  <a:srgbClr val="0000FF"/>
                </a:solidFill>
              </a:endParaRPr>
            </a:p>
          </p:txBody>
        </p:sp>
        <p:sp>
          <p:nvSpPr>
            <p:cNvPr id="185356" name="Rectangle 12"/>
            <p:cNvSpPr>
              <a:spLocks noChangeArrowheads="1"/>
            </p:cNvSpPr>
            <p:nvPr/>
          </p:nvSpPr>
          <p:spPr bwMode="auto">
            <a:xfrm>
              <a:off x="1344" y="1632"/>
              <a:ext cx="2976" cy="96"/>
            </a:xfrm>
            <a:prstGeom prst="rect">
              <a:avLst/>
            </a:prstGeom>
            <a:gradFill rotWithShape="1">
              <a:gsLst>
                <a:gs pos="0">
                  <a:schemeClr val="accent1"/>
                </a:gs>
                <a:gs pos="50000">
                  <a:schemeClr val="accent1">
                    <a:gamma/>
                    <a:shade val="46275"/>
                    <a:invGamma/>
                  </a:schemeClr>
                </a:gs>
                <a:gs pos="100000">
                  <a:schemeClr val="accent1"/>
                </a:gs>
              </a:gsLst>
              <a:lin ang="5400000" scaled="1"/>
            </a:gradFill>
            <a:ln w="9525">
              <a:noFill/>
              <a:miter lim="800000"/>
            </a:ln>
            <a:effectLst/>
          </p:spPr>
          <p:txBody>
            <a:bodyPr wrap="none" anchor="ctr"/>
            <a:lstStyle/>
            <a:p>
              <a:pPr>
                <a:defRPr/>
              </a:pPr>
              <a:endParaRPr lang="en-US" sz="2400">
                <a:solidFill>
                  <a:srgbClr val="0000FF"/>
                </a:solidFill>
              </a:endParaRPr>
            </a:p>
          </p:txBody>
        </p:sp>
        <p:sp>
          <p:nvSpPr>
            <p:cNvPr id="6162" name="AutoShape 13"/>
            <p:cNvSpPr>
              <a:spLocks noChangeArrowheads="1"/>
            </p:cNvSpPr>
            <p:nvPr/>
          </p:nvSpPr>
          <p:spPr bwMode="auto">
            <a:xfrm rot="-5400000">
              <a:off x="1584" y="1008"/>
              <a:ext cx="288" cy="960"/>
            </a:xfrm>
            <a:prstGeom prst="moon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endParaRPr lang="en-US" altLang="en-US" sz="2400">
                <a:solidFill>
                  <a:srgbClr val="0000FF"/>
                </a:solidFill>
              </a:endParaRPr>
            </a:p>
          </p:txBody>
        </p:sp>
      </p:grpSp>
      <p:grpSp>
        <p:nvGrpSpPr>
          <p:cNvPr id="4" name="Group 14"/>
          <p:cNvGrpSpPr>
            <a:grpSpLocks/>
          </p:cNvGrpSpPr>
          <p:nvPr/>
        </p:nvGrpSpPr>
        <p:grpSpPr bwMode="auto">
          <a:xfrm>
            <a:off x="2057400" y="2514600"/>
            <a:ext cx="1066800" cy="1828800"/>
            <a:chOff x="336" y="1584"/>
            <a:chExt cx="672" cy="1152"/>
          </a:xfrm>
        </p:grpSpPr>
        <p:grpSp>
          <p:nvGrpSpPr>
            <p:cNvPr id="6155" name="Group 15"/>
            <p:cNvGrpSpPr>
              <a:grpSpLocks/>
            </p:cNvGrpSpPr>
            <p:nvPr/>
          </p:nvGrpSpPr>
          <p:grpSpPr bwMode="auto">
            <a:xfrm>
              <a:off x="336" y="1584"/>
              <a:ext cx="672" cy="1152"/>
              <a:chOff x="1200" y="336"/>
              <a:chExt cx="672" cy="1152"/>
            </a:xfrm>
          </p:grpSpPr>
          <p:sp>
            <p:nvSpPr>
              <p:cNvPr id="6157" name="AutoShape 16"/>
              <p:cNvSpPr>
                <a:spLocks noChangeArrowheads="1"/>
              </p:cNvSpPr>
              <p:nvPr/>
            </p:nvSpPr>
            <p:spPr bwMode="auto">
              <a:xfrm>
                <a:off x="1200" y="336"/>
                <a:ext cx="672" cy="1152"/>
              </a:xfrm>
              <a:prstGeom prst="can">
                <a:avLst>
                  <a:gd name="adj" fmla="val 42857"/>
                </a:avLst>
              </a:prstGeom>
              <a:solidFill>
                <a:srgbClr val="FF0000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1pPr>
                <a:lvl2pPr marL="742950" indent="-28575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2pPr>
                <a:lvl3pPr marL="1143000" indent="-22860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3pPr>
                <a:lvl4pPr marL="1600200" indent="-22860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4pPr>
                <a:lvl5pPr marL="2057400" indent="-22860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9pPr>
              </a:lstStyle>
              <a:p>
                <a:endParaRPr lang="en-US" altLang="en-US" sz="2400">
                  <a:solidFill>
                    <a:srgbClr val="0000FF"/>
                  </a:solidFill>
                </a:endParaRPr>
              </a:p>
            </p:txBody>
          </p:sp>
          <p:sp>
            <p:nvSpPr>
              <p:cNvPr id="6158" name="Text Box 17"/>
              <p:cNvSpPr txBox="1">
                <a:spLocks noChangeArrowheads="1"/>
              </p:cNvSpPr>
              <p:nvPr/>
            </p:nvSpPr>
            <p:spPr bwMode="auto">
              <a:xfrm>
                <a:off x="1392" y="864"/>
                <a:ext cx="384" cy="2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1pPr>
                <a:lvl2pPr marL="742950" indent="-28575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2pPr>
                <a:lvl3pPr marL="1143000" indent="-22860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3pPr>
                <a:lvl4pPr marL="1600200" indent="-22860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4pPr>
                <a:lvl5pPr marL="2057400" indent="-22860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9pPr>
              </a:lstStyle>
              <a:p>
                <a:pPr eaLnBrk="1" hangingPunct="1">
                  <a:spcBef>
                    <a:spcPct val="50000"/>
                  </a:spcBef>
                </a:pPr>
                <a:r>
                  <a:rPr lang="en-US" altLang="en-US" sz="2400" b="1">
                    <a:latin typeface="VNI-Times" pitchFamily="2" charset="0"/>
                  </a:rPr>
                  <a:t>A</a:t>
                </a:r>
              </a:p>
            </p:txBody>
          </p:sp>
        </p:grpSp>
        <p:sp>
          <p:nvSpPr>
            <p:cNvPr id="6156" name="Oval 18"/>
            <p:cNvSpPr>
              <a:spLocks noChangeArrowheads="1"/>
            </p:cNvSpPr>
            <p:nvPr/>
          </p:nvSpPr>
          <p:spPr bwMode="auto">
            <a:xfrm>
              <a:off x="336" y="1584"/>
              <a:ext cx="672" cy="288"/>
            </a:xfrm>
            <a:prstGeom prst="ellipse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endParaRPr lang="en-US" altLang="en-US" sz="2400">
                <a:solidFill>
                  <a:srgbClr val="0000FF"/>
                </a:solidFill>
              </a:endParaRPr>
            </a:p>
          </p:txBody>
        </p:sp>
      </p:grpSp>
      <p:sp>
        <p:nvSpPr>
          <p:cNvPr id="6153" name="Text Box 20"/>
          <p:cNvSpPr txBox="1">
            <a:spLocks noChangeArrowheads="1"/>
          </p:cNvSpPr>
          <p:nvPr/>
        </p:nvSpPr>
        <p:spPr bwMode="auto">
          <a:xfrm>
            <a:off x="2057400" y="4800600"/>
            <a:ext cx="2438400" cy="954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b="1"/>
              <a:t>Không có không khí</a:t>
            </a:r>
          </a:p>
        </p:txBody>
      </p:sp>
      <p:sp>
        <p:nvSpPr>
          <p:cNvPr id="6154" name="Text Box 21"/>
          <p:cNvSpPr txBox="1">
            <a:spLocks noChangeArrowheads="1"/>
          </p:cNvSpPr>
          <p:nvPr/>
        </p:nvSpPr>
        <p:spPr bwMode="auto">
          <a:xfrm>
            <a:off x="8534400" y="4816475"/>
            <a:ext cx="1676400" cy="1570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3200" b="1"/>
              <a:t>Có không khí</a:t>
            </a:r>
          </a:p>
        </p:txBody>
      </p:sp>
    </p:spTree>
    <p:extLst>
      <p:ext uri="{BB962C8B-B14F-4D97-AF65-F5344CB8AC3E}">
        <p14:creationId xmlns:p14="http://schemas.microsoft.com/office/powerpoint/2010/main" val="23101852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052 -1.96532E-6 C -0.01476 -0.09341 -0.02969 -0.18659 0.00208 -0.23468 C 0.03402 -0.28277 0.16007 -0.27977 0.19166 -0.28855 " pathEditMode="relative" rAng="0" ptsTypes="aaA">
                                      <p:cBhvr>
                                        <p:cTn id="6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8000" y="-14400"/>
                                    </p:animMotion>
                                  </p:childTnLst>
                                </p:cTn>
                              </p:par>
                              <p:par>
                                <p:cTn id="7" presetID="0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33333E-6 -1.96532E-6 C 0.01841 -0.09341 0.03681 -0.18659 0.00486 -0.23445 C -0.02708 -0.28254 -0.15902 -0.27977 -0.19166 -0.28855 " pathEditMode="relative" rAng="0" ptsTypes="aaA">
                                      <p:cBhvr>
                                        <p:cTn id="8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ppt_x,ppt_y</p:attrName>
                                        </p:attrNameLst>
                                      </p:cBhvr>
                                      <p:rCtr x="-7700" y="-1440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370" name="Oval 2"/>
          <p:cNvSpPr>
            <a:spLocks noChangeArrowheads="1"/>
          </p:cNvSpPr>
          <p:nvPr/>
        </p:nvSpPr>
        <p:spPr bwMode="auto">
          <a:xfrm>
            <a:off x="4876800" y="3810000"/>
            <a:ext cx="2209800" cy="685800"/>
          </a:xfrm>
          <a:prstGeom prst="ellipse">
            <a:avLst/>
          </a:prstGeom>
          <a:gradFill rotWithShape="1">
            <a:gsLst>
              <a:gs pos="0">
                <a:schemeClr val="accent1"/>
              </a:gs>
              <a:gs pos="100000">
                <a:schemeClr val="accent1">
                  <a:gamma/>
                  <a:shade val="46275"/>
                  <a:invGamma/>
                </a:schemeClr>
              </a:gs>
            </a:gsLst>
            <a:path path="shape">
              <a:fillToRect l="50000" t="50000" r="50000" b="50000"/>
            </a:path>
          </a:gradFill>
          <a:ln w="9525">
            <a:solidFill>
              <a:schemeClr val="tx1"/>
            </a:solidFill>
            <a:round/>
          </a:ln>
          <a:effectLst/>
        </p:spPr>
        <p:txBody>
          <a:bodyPr wrap="none" anchor="ctr"/>
          <a:lstStyle/>
          <a:p>
            <a:pPr>
              <a:defRPr/>
            </a:pPr>
            <a:endParaRPr lang="en-US" sz="2400">
              <a:solidFill>
                <a:srgbClr val="0000FF"/>
              </a:solidFill>
            </a:endParaRPr>
          </a:p>
        </p:txBody>
      </p:sp>
      <p:sp>
        <p:nvSpPr>
          <p:cNvPr id="186371" name="Rectangle 3"/>
          <p:cNvSpPr>
            <a:spLocks noChangeArrowheads="1"/>
          </p:cNvSpPr>
          <p:nvPr/>
        </p:nvSpPr>
        <p:spPr bwMode="auto">
          <a:xfrm>
            <a:off x="5867400" y="1600200"/>
            <a:ext cx="228600" cy="2514600"/>
          </a:xfrm>
          <a:prstGeom prst="rect">
            <a:avLst/>
          </a:prstGeom>
          <a:gradFill rotWithShape="1">
            <a:gsLst>
              <a:gs pos="0">
                <a:schemeClr val="accent1"/>
              </a:gs>
              <a:gs pos="50000">
                <a:schemeClr val="accent1">
                  <a:gamma/>
                  <a:shade val="46275"/>
                  <a:invGamma/>
                </a:schemeClr>
              </a:gs>
              <a:gs pos="100000">
                <a:schemeClr val="accent1"/>
              </a:gs>
            </a:gsLst>
            <a:lin ang="0" scaled="1"/>
          </a:gradFill>
          <a:ln w="9525">
            <a:noFill/>
            <a:miter lim="800000"/>
          </a:ln>
          <a:effectLst/>
        </p:spPr>
        <p:txBody>
          <a:bodyPr wrap="none" anchor="ctr"/>
          <a:lstStyle/>
          <a:p>
            <a:pPr>
              <a:defRPr/>
            </a:pPr>
            <a:endParaRPr lang="en-US" sz="2400">
              <a:solidFill>
                <a:srgbClr val="0000FF"/>
              </a:solidFill>
            </a:endParaRPr>
          </a:p>
        </p:txBody>
      </p:sp>
      <p:sp>
        <p:nvSpPr>
          <p:cNvPr id="7172" name="AutoShape 4"/>
          <p:cNvSpPr>
            <a:spLocks noChangeArrowheads="1"/>
          </p:cNvSpPr>
          <p:nvPr/>
        </p:nvSpPr>
        <p:spPr bwMode="auto">
          <a:xfrm rot="5400000">
            <a:off x="5791200" y="1524000"/>
            <a:ext cx="381000" cy="1143000"/>
          </a:xfrm>
          <a:prstGeom prst="moon">
            <a:avLst>
              <a:gd name="adj" fmla="val 50000"/>
            </a:avLst>
          </a:prstGeom>
          <a:solidFill>
            <a:srgbClr val="FF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rot="10800000" vert="eaVert" wrap="none" anchor="ctr"/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endParaRPr lang="en-US" altLang="en-US" sz="2400">
              <a:solidFill>
                <a:srgbClr val="0000FF"/>
              </a:solidFill>
            </a:endParaRPr>
          </a:p>
        </p:txBody>
      </p:sp>
      <p:grpSp>
        <p:nvGrpSpPr>
          <p:cNvPr id="2" name="Group 5"/>
          <p:cNvGrpSpPr>
            <a:grpSpLocks/>
          </p:cNvGrpSpPr>
          <p:nvPr/>
        </p:nvGrpSpPr>
        <p:grpSpPr bwMode="auto">
          <a:xfrm>
            <a:off x="3505200" y="533400"/>
            <a:ext cx="5029200" cy="2209800"/>
            <a:chOff x="1266" y="336"/>
            <a:chExt cx="3168" cy="1392"/>
          </a:xfrm>
        </p:grpSpPr>
        <p:grpSp>
          <p:nvGrpSpPr>
            <p:cNvPr id="7179" name="Group 6"/>
            <p:cNvGrpSpPr>
              <a:grpSpLocks/>
            </p:cNvGrpSpPr>
            <p:nvPr/>
          </p:nvGrpSpPr>
          <p:grpSpPr bwMode="auto">
            <a:xfrm>
              <a:off x="1266" y="336"/>
              <a:ext cx="3168" cy="1392"/>
              <a:chOff x="1248" y="336"/>
              <a:chExt cx="3168" cy="1392"/>
            </a:xfrm>
          </p:grpSpPr>
          <p:sp>
            <p:nvSpPr>
              <p:cNvPr id="7181" name="Oval 7"/>
              <p:cNvSpPr>
                <a:spLocks noChangeArrowheads="1"/>
              </p:cNvSpPr>
              <p:nvPr/>
            </p:nvSpPr>
            <p:spPr bwMode="auto">
              <a:xfrm>
                <a:off x="2762" y="1632"/>
                <a:ext cx="96" cy="96"/>
              </a:xfrm>
              <a:prstGeom prst="ellipse">
                <a:avLst/>
              </a:prstGeom>
              <a:solidFill>
                <a:schemeClr val="accent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1pPr>
                <a:lvl2pPr marL="742950" indent="-28575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2pPr>
                <a:lvl3pPr marL="1143000" indent="-22860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3pPr>
                <a:lvl4pPr marL="1600200" indent="-22860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4pPr>
                <a:lvl5pPr marL="2057400" indent="-228600"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800">
                    <a:solidFill>
                      <a:schemeClr val="tx1"/>
                    </a:solidFill>
                    <a:latin typeface="Times New Roman" panose="02020603050405020304" pitchFamily="18" charset="0"/>
                  </a:defRPr>
                </a:lvl9pPr>
              </a:lstStyle>
              <a:p>
                <a:endParaRPr lang="en-US" altLang="en-US" sz="2400">
                  <a:solidFill>
                    <a:srgbClr val="0000FF"/>
                  </a:solidFill>
                </a:endParaRPr>
              </a:p>
            </p:txBody>
          </p:sp>
          <p:grpSp>
            <p:nvGrpSpPr>
              <p:cNvPr id="7182" name="Group 8"/>
              <p:cNvGrpSpPr>
                <a:grpSpLocks/>
              </p:cNvGrpSpPr>
              <p:nvPr/>
            </p:nvGrpSpPr>
            <p:grpSpPr bwMode="auto">
              <a:xfrm>
                <a:off x="3600" y="336"/>
                <a:ext cx="672" cy="1152"/>
                <a:chOff x="3408" y="336"/>
                <a:chExt cx="672" cy="1152"/>
              </a:xfrm>
            </p:grpSpPr>
            <p:sp>
              <p:nvSpPr>
                <p:cNvPr id="3" name="AutoShape 9" descr="20%"/>
                <p:cNvSpPr>
                  <a:spLocks noChangeArrowheads="1"/>
                </p:cNvSpPr>
                <p:nvPr/>
              </p:nvSpPr>
              <p:spPr bwMode="auto">
                <a:xfrm>
                  <a:off x="3408" y="336"/>
                  <a:ext cx="672" cy="1152"/>
                </a:xfrm>
                <a:prstGeom prst="can">
                  <a:avLst>
                    <a:gd name="adj" fmla="val 42857"/>
                  </a:avLst>
                </a:prstGeom>
                <a:solidFill>
                  <a:schemeClr val="tx1">
                    <a:lumMod val="40000"/>
                    <a:lumOff val="60000"/>
                  </a:schemeClr>
                </a:solidFill>
                <a:ln w="9525">
                  <a:solidFill>
                    <a:schemeClr val="tx1"/>
                  </a:solidFill>
                  <a:round/>
                </a:ln>
              </p:spPr>
              <p:txBody>
                <a:bodyPr wrap="none" anchor="ctr"/>
                <a:lstStyle/>
                <a:p>
                  <a:pPr>
                    <a:defRPr/>
                  </a:pPr>
                  <a:endParaRPr lang="en-US" sz="2400">
                    <a:solidFill>
                      <a:srgbClr val="0000FF"/>
                    </a:solidFill>
                  </a:endParaRPr>
                </a:p>
              </p:txBody>
            </p:sp>
            <p:sp>
              <p:nvSpPr>
                <p:cNvPr id="7192" name="Text Box 10"/>
                <p:cNvSpPr txBox="1">
                  <a:spLocks noChangeArrowheads="1"/>
                </p:cNvSpPr>
                <p:nvPr/>
              </p:nvSpPr>
              <p:spPr bwMode="auto">
                <a:xfrm>
                  <a:off x="3591" y="842"/>
                  <a:ext cx="384" cy="288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>
                  <a:spAutoFit/>
                </a:bodyPr>
                <a:lstStyle>
                  <a:lvl1pPr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pPr eaLnBrk="1" hangingPunct="1">
                    <a:spcBef>
                      <a:spcPct val="50000"/>
                    </a:spcBef>
                  </a:pPr>
                  <a:r>
                    <a:rPr lang="en-US" altLang="en-US" sz="2400" b="1">
                      <a:solidFill>
                        <a:srgbClr val="3366CC"/>
                      </a:solidFill>
                      <a:latin typeface="VNI-Times" pitchFamily="2" charset="0"/>
                    </a:rPr>
                    <a:t>B</a:t>
                  </a:r>
                </a:p>
              </p:txBody>
            </p:sp>
          </p:grpSp>
          <p:grpSp>
            <p:nvGrpSpPr>
              <p:cNvPr id="7183" name="Group 11"/>
              <p:cNvGrpSpPr>
                <a:grpSpLocks/>
              </p:cNvGrpSpPr>
              <p:nvPr/>
            </p:nvGrpSpPr>
            <p:grpSpPr bwMode="auto">
              <a:xfrm>
                <a:off x="1392" y="336"/>
                <a:ext cx="672" cy="1152"/>
                <a:chOff x="1200" y="336"/>
                <a:chExt cx="672" cy="1152"/>
              </a:xfrm>
            </p:grpSpPr>
            <p:sp>
              <p:nvSpPr>
                <p:cNvPr id="7189" name="AutoShape 12"/>
                <p:cNvSpPr>
                  <a:spLocks noChangeArrowheads="1"/>
                </p:cNvSpPr>
                <p:nvPr/>
              </p:nvSpPr>
              <p:spPr bwMode="auto">
                <a:xfrm>
                  <a:off x="1200" y="336"/>
                  <a:ext cx="672" cy="1152"/>
                </a:xfrm>
                <a:prstGeom prst="can">
                  <a:avLst>
                    <a:gd name="adj" fmla="val 42857"/>
                  </a:avLst>
                </a:prstGeom>
                <a:solidFill>
                  <a:srgbClr val="FF0000"/>
                </a:solidFill>
                <a:ln w="9525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wrap="none" anchor="ctr"/>
                <a:lstStyle>
                  <a:lvl1pPr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endParaRPr lang="en-US" altLang="en-US" sz="2400">
                    <a:solidFill>
                      <a:srgbClr val="0000FF"/>
                    </a:solidFill>
                  </a:endParaRPr>
                </a:p>
              </p:txBody>
            </p:sp>
            <p:sp>
              <p:nvSpPr>
                <p:cNvPr id="7190" name="Text Box 13"/>
                <p:cNvSpPr txBox="1">
                  <a:spLocks noChangeArrowheads="1"/>
                </p:cNvSpPr>
                <p:nvPr/>
              </p:nvSpPr>
              <p:spPr bwMode="auto">
                <a:xfrm>
                  <a:off x="1392" y="864"/>
                  <a:ext cx="384" cy="288"/>
                </a:xfrm>
                <a:prstGeom prst="rect">
                  <a:avLst/>
                </a:prstGeom>
                <a:noFill/>
                <a:ln>
                  <a:noFill/>
                </a:ln>
                <a:extLst>
                  <a:ext uri="{909E8E84-426E-40DD-AFC4-6F175D3DCCD1}">
                    <a14:hiddenFill xmlns:a14="http://schemas.microsoft.com/office/drawing/2010/main">
                      <a:solidFill>
                        <a:srgbClr val="FFFFFF"/>
                      </a:solidFill>
                    </a14:hiddenFill>
                  </a:ex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>
                  <a:spAutoFit/>
                </a:bodyPr>
                <a:lstStyle>
                  <a:lvl1pPr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pPr eaLnBrk="1" hangingPunct="1">
                    <a:spcBef>
                      <a:spcPct val="50000"/>
                    </a:spcBef>
                  </a:pPr>
                  <a:r>
                    <a:rPr lang="en-US" altLang="en-US" sz="2400" b="1">
                      <a:latin typeface="VNI-Times" pitchFamily="2" charset="0"/>
                    </a:rPr>
                    <a:t>A</a:t>
                  </a:r>
                </a:p>
              </p:txBody>
            </p:sp>
          </p:grpSp>
          <p:grpSp>
            <p:nvGrpSpPr>
              <p:cNvPr id="7184" name="Group 14"/>
              <p:cNvGrpSpPr>
                <a:grpSpLocks/>
              </p:cNvGrpSpPr>
              <p:nvPr/>
            </p:nvGrpSpPr>
            <p:grpSpPr bwMode="auto">
              <a:xfrm>
                <a:off x="1248" y="1248"/>
                <a:ext cx="3168" cy="480"/>
                <a:chOff x="1248" y="1248"/>
                <a:chExt cx="3168" cy="480"/>
              </a:xfrm>
            </p:grpSpPr>
            <p:sp>
              <p:nvSpPr>
                <p:cNvPr id="7185" name="AutoShape 15"/>
                <p:cNvSpPr>
                  <a:spLocks noChangeArrowheads="1"/>
                </p:cNvSpPr>
                <p:nvPr/>
              </p:nvSpPr>
              <p:spPr bwMode="auto">
                <a:xfrm rot="-5400000">
                  <a:off x="3792" y="1008"/>
                  <a:ext cx="288" cy="960"/>
                </a:xfrm>
                <a:prstGeom prst="moon">
                  <a:avLst>
                    <a:gd name="adj" fmla="val 50000"/>
                  </a:avLst>
                </a:pr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 vert="eaVert" wrap="none" anchor="ctr"/>
                <a:lstStyle>
                  <a:lvl1pPr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endParaRPr lang="en-US" altLang="en-US" sz="2400">
                    <a:solidFill>
                      <a:srgbClr val="0000FF"/>
                    </a:solidFill>
                  </a:endParaRPr>
                </a:p>
              </p:txBody>
            </p:sp>
            <p:sp>
              <p:nvSpPr>
                <p:cNvPr id="7186" name="AutoShape 16"/>
                <p:cNvSpPr>
                  <a:spLocks noChangeArrowheads="1"/>
                </p:cNvSpPr>
                <p:nvPr/>
              </p:nvSpPr>
              <p:spPr bwMode="auto">
                <a:xfrm>
                  <a:off x="2736" y="1248"/>
                  <a:ext cx="122" cy="419"/>
                </a:xfrm>
                <a:prstGeom prst="upArrow">
                  <a:avLst>
                    <a:gd name="adj1" fmla="val 50000"/>
                    <a:gd name="adj2" fmla="val 85845"/>
                  </a:avLst>
                </a:prstGeom>
                <a:solidFill>
                  <a:srgbClr val="FF6600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endParaRPr lang="en-US" altLang="en-US" sz="2400">
                    <a:solidFill>
                      <a:srgbClr val="0000FF"/>
                    </a:solidFill>
                  </a:endParaRPr>
                </a:p>
              </p:txBody>
            </p:sp>
            <p:sp>
              <p:nvSpPr>
                <p:cNvPr id="186385" name="Rectangle 17"/>
                <p:cNvSpPr>
                  <a:spLocks noChangeArrowheads="1"/>
                </p:cNvSpPr>
                <p:nvPr/>
              </p:nvSpPr>
              <p:spPr bwMode="auto">
                <a:xfrm>
                  <a:off x="1344" y="1632"/>
                  <a:ext cx="2976" cy="96"/>
                </a:xfrm>
                <a:prstGeom prst="rect">
                  <a:avLst/>
                </a:prstGeom>
                <a:gradFill rotWithShape="1">
                  <a:gsLst>
                    <a:gs pos="0">
                      <a:schemeClr val="accent1"/>
                    </a:gs>
                    <a:gs pos="50000">
                      <a:schemeClr val="accent1">
                        <a:gamma/>
                        <a:shade val="46275"/>
                        <a:invGamma/>
                      </a:schemeClr>
                    </a:gs>
                    <a:gs pos="100000">
                      <a:schemeClr val="accent1"/>
                    </a:gs>
                  </a:gsLst>
                  <a:lin ang="5400000" scaled="1"/>
                </a:gradFill>
                <a:ln w="9525">
                  <a:noFill/>
                  <a:miter lim="800000"/>
                </a:ln>
                <a:effectLst/>
              </p:spPr>
              <p:txBody>
                <a:bodyPr wrap="none" anchor="ctr"/>
                <a:lstStyle/>
                <a:p>
                  <a:pPr>
                    <a:defRPr/>
                  </a:pPr>
                  <a:endParaRPr lang="en-US" sz="2400">
                    <a:solidFill>
                      <a:srgbClr val="0000FF"/>
                    </a:solidFill>
                  </a:endParaRPr>
                </a:p>
              </p:txBody>
            </p:sp>
            <p:sp>
              <p:nvSpPr>
                <p:cNvPr id="7188" name="AutoShape 18"/>
                <p:cNvSpPr>
                  <a:spLocks noChangeArrowheads="1"/>
                </p:cNvSpPr>
                <p:nvPr/>
              </p:nvSpPr>
              <p:spPr bwMode="auto">
                <a:xfrm rot="-5400000">
                  <a:off x="1584" y="1008"/>
                  <a:ext cx="288" cy="960"/>
                </a:xfrm>
                <a:prstGeom prst="moon">
                  <a:avLst>
                    <a:gd name="adj" fmla="val 50000"/>
                  </a:avLst>
                </a:pr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miter lim="800000"/>
                      <a:headEnd/>
                      <a:tailEnd/>
                    </a14:hiddenLine>
                  </a:ext>
                </a:extLst>
              </p:spPr>
              <p:txBody>
                <a:bodyPr vert="eaVert" wrap="none" anchor="ctr"/>
                <a:lstStyle>
                  <a:lvl1pPr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1pPr>
                  <a:lvl2pPr marL="742950" indent="-28575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2pPr>
                  <a:lvl3pPr marL="11430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3pPr>
                  <a:lvl4pPr marL="16002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4pPr>
                  <a:lvl5pPr marL="2057400" indent="-228600"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5pPr>
                  <a:lvl6pPr marL="25146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6pPr>
                  <a:lvl7pPr marL="29718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7pPr>
                  <a:lvl8pPr marL="34290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8pPr>
                  <a:lvl9pPr marL="3886200" indent="-228600" eaLnBrk="0" fontAlgn="base" hangingPunct="0">
                    <a:spcBef>
                      <a:spcPct val="0"/>
                    </a:spcBef>
                    <a:spcAft>
                      <a:spcPct val="0"/>
                    </a:spcAft>
                    <a:defRPr sz="2800">
                      <a:solidFill>
                        <a:schemeClr val="tx1"/>
                      </a:solidFill>
                      <a:latin typeface="Times New Roman" panose="02020603050405020304" pitchFamily="18" charset="0"/>
                    </a:defRPr>
                  </a:lvl9pPr>
                </a:lstStyle>
                <a:p>
                  <a:endParaRPr lang="en-US" altLang="en-US" sz="2400">
                    <a:solidFill>
                      <a:srgbClr val="0000FF"/>
                    </a:solidFill>
                  </a:endParaRPr>
                </a:p>
              </p:txBody>
            </p:sp>
          </p:grpSp>
        </p:grpSp>
        <p:sp>
          <p:nvSpPr>
            <p:cNvPr id="7180" name="Oval 19"/>
            <p:cNvSpPr>
              <a:spLocks noChangeArrowheads="1"/>
            </p:cNvSpPr>
            <p:nvPr/>
          </p:nvSpPr>
          <p:spPr bwMode="auto">
            <a:xfrm>
              <a:off x="1404" y="336"/>
              <a:ext cx="672" cy="288"/>
            </a:xfrm>
            <a:prstGeom prst="ellipse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endParaRPr lang="en-US" altLang="en-US" sz="2400">
                <a:solidFill>
                  <a:srgbClr val="0000FF"/>
                </a:solidFill>
              </a:endParaRPr>
            </a:p>
          </p:txBody>
        </p:sp>
      </p:grpSp>
      <p:sp>
        <p:nvSpPr>
          <p:cNvPr id="7174" name="Text Box 20"/>
          <p:cNvSpPr txBox="1">
            <a:spLocks noChangeArrowheads="1"/>
          </p:cNvSpPr>
          <p:nvPr/>
        </p:nvSpPr>
        <p:spPr bwMode="auto">
          <a:xfrm>
            <a:off x="2286000" y="4800601"/>
            <a:ext cx="243840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000" b="1"/>
              <a:t>Không có không khí</a:t>
            </a:r>
          </a:p>
        </p:txBody>
      </p:sp>
      <p:sp>
        <p:nvSpPr>
          <p:cNvPr id="7175" name="Text Box 21"/>
          <p:cNvSpPr txBox="1">
            <a:spLocks noChangeArrowheads="1"/>
          </p:cNvSpPr>
          <p:nvPr/>
        </p:nvSpPr>
        <p:spPr bwMode="auto">
          <a:xfrm>
            <a:off x="7772400" y="4800601"/>
            <a:ext cx="167640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000" b="1"/>
              <a:t>Có không khí</a:t>
            </a:r>
          </a:p>
        </p:txBody>
      </p:sp>
      <p:sp>
        <p:nvSpPr>
          <p:cNvPr id="4121" name="AutoShape 25"/>
          <p:cNvSpPr>
            <a:spLocks noChangeArrowheads="1"/>
          </p:cNvSpPr>
          <p:nvPr/>
        </p:nvSpPr>
        <p:spPr bwMode="auto">
          <a:xfrm>
            <a:off x="5867400" y="1981200"/>
            <a:ext cx="228600" cy="609600"/>
          </a:xfrm>
          <a:prstGeom prst="upArrow">
            <a:avLst>
              <a:gd name="adj1" fmla="val 50000"/>
              <a:gd name="adj2" fmla="val 66667"/>
            </a:avLst>
          </a:prstGeom>
          <a:solidFill>
            <a:srgbClr val="CC0099"/>
          </a:solidFill>
          <a:ln w="9525">
            <a:solidFill>
              <a:srgbClr val="CC0099"/>
            </a:solidFill>
            <a:miter lim="800000"/>
          </a:ln>
          <a:effectLst>
            <a:prstShdw prst="shdw17" dist="17961" dir="2700000">
              <a:schemeClr val="bg2"/>
            </a:prstShdw>
          </a:effectLst>
        </p:spPr>
        <p:txBody>
          <a:bodyPr wrap="none" anchor="ctr"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3" name="Text Box 7"/>
          <p:cNvSpPr txBox="1">
            <a:spLocks noChangeArrowheads="1"/>
          </p:cNvSpPr>
          <p:nvPr/>
        </p:nvSpPr>
        <p:spPr bwMode="auto">
          <a:xfrm>
            <a:off x="4887913" y="34925"/>
            <a:ext cx="2057400" cy="579438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>
            <a:spAutoFit/>
          </a:bodyPr>
          <a:lstStyle>
            <a:lvl1pPr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r" eaLnBrk="1" hangingPunct="1">
              <a:spcBef>
                <a:spcPct val="50000"/>
              </a:spcBef>
              <a:defRPr/>
            </a:pPr>
            <a:r>
              <a:rPr lang="en-US" b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a) Khí áp :</a:t>
            </a:r>
          </a:p>
        </p:txBody>
      </p:sp>
      <p:sp>
        <p:nvSpPr>
          <p:cNvPr id="24" name="Text Box 6"/>
          <p:cNvSpPr txBox="1">
            <a:spLocks noChangeArrowheads="1"/>
          </p:cNvSpPr>
          <p:nvPr/>
        </p:nvSpPr>
        <p:spPr bwMode="auto">
          <a:xfrm>
            <a:off x="1524000" y="5638800"/>
            <a:ext cx="9144000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 eaLnBrk="1" hangingPunct="1">
              <a:spcBef>
                <a:spcPct val="50000"/>
              </a:spcBef>
              <a:defRPr/>
            </a:pPr>
            <a:r>
              <a:rPr lang="en-US" altLang="zh-CN" sz="320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- Khí áp : là sức ép của không khí lên bề mặt Trái Đất.</a:t>
            </a:r>
          </a:p>
        </p:txBody>
      </p:sp>
    </p:spTree>
    <p:extLst>
      <p:ext uri="{BB962C8B-B14F-4D97-AF65-F5344CB8AC3E}">
        <p14:creationId xmlns:p14="http://schemas.microsoft.com/office/powerpoint/2010/main" val="10024009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Rot by="120000">
                                      <p:cBhvr>
                                        <p:cTn id="6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" grpId="0" animBg="1"/>
      <p:bldP spid="24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 txBox="1">
            <a:spLocks/>
          </p:cNvSpPr>
          <p:nvPr/>
        </p:nvSpPr>
        <p:spPr bwMode="auto">
          <a:xfrm>
            <a:off x="194820" y="1247071"/>
            <a:ext cx="10515600" cy="11689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marL="457200" indent="-457200" eaLnBrk="1" hangingPunct="1">
              <a:lnSpc>
                <a:spcPct val="90000"/>
              </a:lnSpc>
              <a:spcBef>
                <a:spcPts val="1000"/>
              </a:spcBef>
              <a:buFontTx/>
              <a:buChar char="-"/>
            </a:pP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Khí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áp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là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sức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ép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không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khí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lên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bề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mặt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Trái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đất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. </a:t>
            </a:r>
          </a:p>
          <a:p>
            <a:pPr eaLnBrk="1" hangingPunct="1">
              <a:lnSpc>
                <a:spcPct val="90000"/>
              </a:lnSpc>
              <a:spcBef>
                <a:spcPts val="1000"/>
              </a:spcBef>
            </a:pPr>
            <a:r>
              <a:rPr lang="en-US" altLang="en-US" sz="28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smtClean="0">
                <a:latin typeface="Arial" pitchFamily="34" charset="0"/>
                <a:cs typeface="Arial" pitchFamily="34" charset="0"/>
              </a:rPr>
              <a:t>    </a:t>
            </a:r>
            <a:endParaRPr lang="en-US" altLang="en-US" sz="2800" b="1" dirty="0">
              <a:latin typeface="Arial" pitchFamily="34" charset="0"/>
              <a:cs typeface="Arial" pitchFamily="34" charset="0"/>
            </a:endParaRPr>
          </a:p>
        </p:txBody>
      </p:sp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54056" y="1903733"/>
            <a:ext cx="6109448" cy="388883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Rectangle 4"/>
          <p:cNvSpPr/>
          <p:nvPr/>
        </p:nvSpPr>
        <p:spPr>
          <a:xfrm>
            <a:off x="194820" y="768033"/>
            <a:ext cx="458283" cy="72866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dirty="0">
                <a:solidFill>
                  <a:schemeClr val="accent5"/>
                </a:solidFill>
              </a:rPr>
              <a:t>✍</a:t>
            </a:r>
          </a:p>
        </p:txBody>
      </p:sp>
      <p:sp>
        <p:nvSpPr>
          <p:cNvPr id="6" name="Rectangle: Rounded Corners 11">
            <a:extLst>
              <a:ext uri="{FF2B5EF4-FFF2-40B4-BE49-F238E27FC236}">
                <a16:creationId xmlns:a16="http://schemas.microsoft.com/office/drawing/2014/main" id="{20060AD2-06EC-41FF-BD1B-605339B5FEFC}"/>
              </a:ext>
            </a:extLst>
          </p:cNvPr>
          <p:cNvSpPr/>
          <p:nvPr/>
        </p:nvSpPr>
        <p:spPr>
          <a:xfrm>
            <a:off x="194821" y="26504"/>
            <a:ext cx="11895579" cy="899950"/>
          </a:xfrm>
          <a:prstGeom prst="round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 III.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áp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và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gió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trên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Trái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Đất</a:t>
            </a:r>
            <a:endParaRPr lang="en-US" sz="32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1.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áp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7" name="Hình ảnh 8"/>
          <p:cNvPicPr/>
          <p:nvPr/>
        </p:nvPicPr>
        <p:blipFill>
          <a:blip r:embed="rId3"/>
          <a:stretch>
            <a:fillRect/>
          </a:stretch>
        </p:blipFill>
        <p:spPr>
          <a:xfrm>
            <a:off x="1027141" y="2494605"/>
            <a:ext cx="6337522" cy="3888835"/>
          </a:xfrm>
          <a:prstGeom prst="rect">
            <a:avLst/>
          </a:prstGeom>
        </p:spPr>
      </p:pic>
      <p:sp>
        <p:nvSpPr>
          <p:cNvPr id="8" name="Content Placeholder 2"/>
          <p:cNvSpPr txBox="1">
            <a:spLocks/>
          </p:cNvSpPr>
          <p:nvPr/>
        </p:nvSpPr>
        <p:spPr bwMode="auto">
          <a:xfrm>
            <a:off x="194820" y="1746331"/>
            <a:ext cx="10515600" cy="5844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marL="457200" indent="-457200" eaLnBrk="1" hangingPunct="1">
              <a:lnSpc>
                <a:spcPct val="90000"/>
              </a:lnSpc>
              <a:spcBef>
                <a:spcPts val="1000"/>
              </a:spcBef>
              <a:buFontTx/>
              <a:buChar char="-"/>
            </a:pP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Dụng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cụ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đo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khí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áp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là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khí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áp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en-US" sz="2800" b="1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kế</a:t>
            </a:r>
            <a:r>
              <a:rPr lang="en-US" altLang="en-US" sz="2800" b="1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.</a:t>
            </a:r>
            <a:endParaRPr lang="en-US" altLang="en-US" sz="2800" b="1" dirty="0">
              <a:solidFill>
                <a:srgbClr val="0000CC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9" name="Rounded Rectangle 8"/>
          <p:cNvSpPr/>
          <p:nvPr/>
        </p:nvSpPr>
        <p:spPr>
          <a:xfrm>
            <a:off x="6676540" y="1773419"/>
            <a:ext cx="5358653" cy="4440442"/>
          </a:xfrm>
          <a:prstGeom prst="round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3200" dirty="0" smtClean="0">
                <a:latin typeface="Arial" pitchFamily="34" charset="0"/>
                <a:cs typeface="Arial" pitchFamily="34" charset="0"/>
              </a:rPr>
              <a:t>- </a:t>
            </a:r>
            <a:r>
              <a:rPr lang="vi-VN" sz="3200" dirty="0" smtClean="0">
                <a:latin typeface="Arial" pitchFamily="34" charset="0"/>
                <a:cs typeface="Arial" pitchFamily="34" charset="0"/>
              </a:rPr>
              <a:t>Đơn </a:t>
            </a:r>
            <a:r>
              <a:rPr lang="vi-VN" sz="3200" dirty="0">
                <a:latin typeface="Arial" pitchFamily="34" charset="0"/>
                <a:cs typeface="Arial" pitchFamily="34" charset="0"/>
              </a:rPr>
              <a:t>vị đo khí áp?</a:t>
            </a:r>
          </a:p>
          <a:p>
            <a:r>
              <a:rPr lang="vi-VN" sz="3200" dirty="0">
                <a:latin typeface="Arial" pitchFamily="34" charset="0"/>
                <a:cs typeface="Arial" pitchFamily="34" charset="0"/>
              </a:rPr>
              <a:t>- Khí áp tiêu chuẩn? Quy ước khí áp cao, khí áp thấp?</a:t>
            </a:r>
          </a:p>
        </p:txBody>
      </p:sp>
      <p:sp>
        <p:nvSpPr>
          <p:cNvPr id="2" name="Rounded Rectangle 1"/>
          <p:cNvSpPr/>
          <p:nvPr/>
        </p:nvSpPr>
        <p:spPr>
          <a:xfrm>
            <a:off x="6676540" y="1773420"/>
            <a:ext cx="5358653" cy="4440442"/>
          </a:xfrm>
          <a:prstGeom prst="roundRect">
            <a:avLst/>
          </a:prstGeom>
          <a:solidFill>
            <a:srgbClr val="00B0F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defRPr/>
            </a:pP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Khí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áp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trung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bình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chuẩn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là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: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Arial" panose="020B0604020202020204" pitchFamily="34" charset="0"/>
                <a:ea typeface="Tahoma" panose="020B0604030504040204" pitchFamily="34" charset="0"/>
                <a:cs typeface="Arial" panose="020B0604020202020204" pitchFamily="34" charset="0"/>
              </a:rPr>
              <a:t>760mm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Hg</a:t>
            </a:r>
          </a:p>
          <a:p>
            <a:pPr>
              <a:defRPr/>
            </a:pP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 </a:t>
            </a:r>
            <a:r>
              <a:rPr lang="pt-BR" altLang="en-US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Nếu khí áp &gt; 760mm Hg: áp cao.</a:t>
            </a:r>
            <a:endParaRPr lang="en-US" altLang="zh-CN" sz="3200" dirty="0">
              <a:effectLst>
                <a:outerShdw blurRad="38100" dist="38100" dir="2700000" algn="tl">
                  <a:srgbClr val="C0C0C0"/>
                </a:outerShdw>
              </a:effectLst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>
              <a:defRPr/>
            </a:pPr>
            <a:r>
              <a:rPr lang="pt-BR" altLang="en-US" sz="3200" dirty="0"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Nếu khí áp &lt; 760mm Hg: áp thấp</a:t>
            </a:r>
            <a:r>
              <a:rPr lang="pt-BR" altLang="en-US" sz="3200" dirty="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.</a:t>
            </a:r>
          </a:p>
          <a:p>
            <a:pPr algn="ctr"/>
            <a:endParaRPr lang="en-US" dirty="0"/>
          </a:p>
        </p:txBody>
      </p:sp>
      <p:sp>
        <p:nvSpPr>
          <p:cNvPr id="12" name="Rounded Rectangle 11"/>
          <p:cNvSpPr/>
          <p:nvPr/>
        </p:nvSpPr>
        <p:spPr>
          <a:xfrm>
            <a:off x="6708861" y="1773418"/>
            <a:ext cx="5358653" cy="4440442"/>
          </a:xfrm>
          <a:prstGeom prst="round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marL="457200" indent="-457200">
              <a:buFontTx/>
              <a:buChar char="-"/>
            </a:pP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Đọc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trị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số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đang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hiển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thị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trên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khí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áp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kế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kim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loại</a:t>
            </a:r>
            <a:r>
              <a:rPr lang="vi-VN" sz="3200" dirty="0" smtClean="0">
                <a:latin typeface="Arial" pitchFamily="34" charset="0"/>
                <a:cs typeface="Arial" pitchFamily="34" charset="0"/>
              </a:rPr>
              <a:t>?</a:t>
            </a:r>
            <a:endParaRPr lang="en-US" sz="3200" dirty="0" smtClean="0">
              <a:latin typeface="Arial" pitchFamily="34" charset="0"/>
              <a:cs typeface="Arial" pitchFamily="34" charset="0"/>
            </a:endParaRPr>
          </a:p>
          <a:p>
            <a:r>
              <a:rPr lang="en-US" sz="3200" dirty="0" smtClean="0">
                <a:latin typeface="Arial" pitchFamily="34" charset="0"/>
                <a:cs typeface="Arial" pitchFamily="34" charset="0"/>
              </a:rPr>
              <a:t>( 1 bar = 1000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milibar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)</a:t>
            </a:r>
            <a:endParaRPr lang="vi-VN" sz="3200" dirty="0">
              <a:latin typeface="Arial" pitchFamily="34" charset="0"/>
              <a:cs typeface="Arial" pitchFamily="34" charset="0"/>
            </a:endParaRPr>
          </a:p>
          <a:p>
            <a:r>
              <a:rPr lang="vi-VN" sz="3200" dirty="0">
                <a:latin typeface="Arial" pitchFamily="34" charset="0"/>
                <a:cs typeface="Arial" pitchFamily="34" charset="0"/>
              </a:rPr>
              <a:t>-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Trị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số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ấy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là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vi-VN" sz="3200" dirty="0" smtClean="0">
                <a:latin typeface="Arial" pitchFamily="34" charset="0"/>
                <a:cs typeface="Arial" pitchFamily="34" charset="0"/>
              </a:rPr>
              <a:t>khí </a:t>
            </a:r>
            <a:r>
              <a:rPr lang="vi-VN" sz="3200" dirty="0">
                <a:latin typeface="Arial" pitchFamily="34" charset="0"/>
                <a:cs typeface="Arial" pitchFamily="34" charset="0"/>
              </a:rPr>
              <a:t>áp </a:t>
            </a:r>
            <a:r>
              <a:rPr lang="vi-VN" sz="3200" dirty="0" smtClean="0">
                <a:latin typeface="Arial" pitchFamily="34" charset="0"/>
                <a:cs typeface="Arial" pitchFamily="34" charset="0"/>
              </a:rPr>
              <a:t>thấp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hay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khí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áp</a:t>
            </a:r>
            <a:r>
              <a:rPr lang="en-US" sz="3200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 smtClean="0">
                <a:latin typeface="Arial" pitchFamily="34" charset="0"/>
                <a:cs typeface="Arial" pitchFamily="34" charset="0"/>
              </a:rPr>
              <a:t>cao</a:t>
            </a:r>
            <a:r>
              <a:rPr lang="vi-VN" sz="3200" dirty="0" smtClean="0">
                <a:latin typeface="Arial" pitchFamily="34" charset="0"/>
                <a:cs typeface="Arial" pitchFamily="34" charset="0"/>
              </a:rPr>
              <a:t>?</a:t>
            </a:r>
            <a:endParaRPr lang="vi-VN" sz="3200" dirty="0"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797516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000"/>
                                        <p:tgtEl>
                                          <p:spTgt spid="307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0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30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5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9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5" grpId="0"/>
      <p:bldP spid="8" grpId="0"/>
      <p:bldP spid="9" grpId="0" animBg="1"/>
      <p:bldP spid="2" grpId="0" animBg="1"/>
      <p:bldP spid="12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8" name="Picture 2" descr="https://i3.wp.com/conkec.com/sites/default/files/screenshot_22_80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853" y="629891"/>
            <a:ext cx="5642793" cy="613585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Cloud 10">
            <a:extLst>
              <a:ext uri="{FF2B5EF4-FFF2-40B4-BE49-F238E27FC236}">
                <a16:creationId xmlns:a16="http://schemas.microsoft.com/office/drawing/2014/main" id="{60ADCD55-CD64-4AB9-A1C3-1AF8E1913379}"/>
              </a:ext>
            </a:extLst>
          </p:cNvPr>
          <p:cNvSpPr/>
          <p:nvPr/>
        </p:nvSpPr>
        <p:spPr>
          <a:xfrm>
            <a:off x="5883604" y="2003612"/>
            <a:ext cx="6164961" cy="3119717"/>
          </a:xfrm>
          <a:prstGeom prst="cloud">
            <a:avLst/>
          </a:prstGeom>
          <a:solidFill>
            <a:schemeClr val="accent2">
              <a:lumMod val="20000"/>
              <a:lumOff val="80000"/>
            </a:schemeClr>
          </a:solidFill>
          <a:ln w="28575">
            <a:solidFill>
              <a:srgbClr val="00CC00"/>
            </a:solidFill>
            <a:prstDash val="sysDot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>
              <a:solidFill>
                <a:srgbClr val="0000CC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6402178" y="2851432"/>
            <a:ext cx="5271247" cy="16927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600" dirty="0" err="1">
                <a:latin typeface="Arial" pitchFamily="34" charset="0"/>
                <a:cs typeface="Arial" pitchFamily="34" charset="0"/>
              </a:rPr>
              <a:t>Quan</a:t>
            </a:r>
            <a:r>
              <a:rPr lang="en-US" sz="26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2600" dirty="0" err="1">
                <a:latin typeface="Arial" pitchFamily="34" charset="0"/>
                <a:cs typeface="Arial" pitchFamily="34" charset="0"/>
              </a:rPr>
              <a:t>sát</a:t>
            </a:r>
            <a:r>
              <a:rPr lang="en-US" sz="2600" dirty="0">
                <a:latin typeface="Arial" pitchFamily="34" charset="0"/>
                <a:cs typeface="Arial" pitchFamily="34" charset="0"/>
              </a:rPr>
              <a:t> H12.5, </a:t>
            </a:r>
            <a:r>
              <a:rPr lang="en-US" sz="2600" dirty="0" err="1">
                <a:latin typeface="Arial" pitchFamily="34" charset="0"/>
                <a:cs typeface="Arial" pitchFamily="34" charset="0"/>
              </a:rPr>
              <a:t>cho</a:t>
            </a:r>
            <a:r>
              <a:rPr lang="en-US" sz="26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2600" dirty="0" err="1">
                <a:latin typeface="Arial" pitchFamily="34" charset="0"/>
                <a:cs typeface="Arial" pitchFamily="34" charset="0"/>
              </a:rPr>
              <a:t>biết</a:t>
            </a:r>
            <a:r>
              <a:rPr lang="en-US" sz="2600" dirty="0">
                <a:latin typeface="Arial" pitchFamily="34" charset="0"/>
                <a:cs typeface="Arial" pitchFamily="34" charset="0"/>
              </a:rPr>
              <a:t>:</a:t>
            </a:r>
          </a:p>
          <a:p>
            <a:pPr algn="ctr"/>
            <a:r>
              <a:rPr lang="en-US" sz="2600" dirty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- </a:t>
            </a:r>
            <a:r>
              <a:rPr lang="vi-VN" sz="2600" dirty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Kể tên các đai áp cao và áp thấp trên bề mặt Trái Đất?</a:t>
            </a:r>
            <a:endParaRPr lang="en-US" sz="2600" dirty="0">
              <a:solidFill>
                <a:srgbClr val="0000CC"/>
              </a:solidFill>
              <a:latin typeface="Arial" pitchFamily="34" charset="0"/>
              <a:cs typeface="Arial" pitchFamily="34" charset="0"/>
            </a:endParaRPr>
          </a:p>
          <a:p>
            <a:endParaRPr lang="en-US" sz="26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7" name="Cloud 16">
            <a:extLst>
              <a:ext uri="{FF2B5EF4-FFF2-40B4-BE49-F238E27FC236}">
                <a16:creationId xmlns:a16="http://schemas.microsoft.com/office/drawing/2014/main" id="{60ADCD55-CD64-4AB9-A1C3-1AF8E1913379}"/>
              </a:ext>
            </a:extLst>
          </p:cNvPr>
          <p:cNvSpPr/>
          <p:nvPr/>
        </p:nvSpPr>
        <p:spPr>
          <a:xfrm>
            <a:off x="5914981" y="2003612"/>
            <a:ext cx="6164961" cy="3119717"/>
          </a:xfrm>
          <a:prstGeom prst="cloud">
            <a:avLst/>
          </a:prstGeom>
          <a:solidFill>
            <a:schemeClr val="accent2">
              <a:lumMod val="20000"/>
              <a:lumOff val="80000"/>
            </a:schemeClr>
          </a:solidFill>
          <a:ln w="28575">
            <a:solidFill>
              <a:srgbClr val="00CC00"/>
            </a:solidFill>
            <a:prstDash val="sysDot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00" dirty="0">
              <a:solidFill>
                <a:srgbClr val="0000CC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6554578" y="2717084"/>
            <a:ext cx="5118847" cy="20928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600" dirty="0" err="1">
                <a:latin typeface="Arial" pitchFamily="34" charset="0"/>
                <a:cs typeface="Arial" pitchFamily="34" charset="0"/>
              </a:rPr>
              <a:t>Quan</a:t>
            </a:r>
            <a:r>
              <a:rPr lang="en-US" sz="26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2600" dirty="0" err="1">
                <a:latin typeface="Arial" pitchFamily="34" charset="0"/>
                <a:cs typeface="Arial" pitchFamily="34" charset="0"/>
              </a:rPr>
              <a:t>sát</a:t>
            </a:r>
            <a:r>
              <a:rPr lang="en-US" sz="2600" dirty="0">
                <a:latin typeface="Arial" pitchFamily="34" charset="0"/>
                <a:cs typeface="Arial" pitchFamily="34" charset="0"/>
              </a:rPr>
              <a:t> H12.5, </a:t>
            </a:r>
            <a:r>
              <a:rPr lang="en-US" sz="2600" dirty="0" err="1">
                <a:latin typeface="Arial" pitchFamily="34" charset="0"/>
                <a:cs typeface="Arial" pitchFamily="34" charset="0"/>
              </a:rPr>
              <a:t>cho</a:t>
            </a:r>
            <a:r>
              <a:rPr lang="en-US" sz="26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2600" dirty="0" err="1">
                <a:latin typeface="Arial" pitchFamily="34" charset="0"/>
                <a:cs typeface="Arial" pitchFamily="34" charset="0"/>
              </a:rPr>
              <a:t>biết</a:t>
            </a:r>
            <a:r>
              <a:rPr lang="en-US" sz="2600" dirty="0">
                <a:latin typeface="Arial" pitchFamily="34" charset="0"/>
                <a:cs typeface="Arial" pitchFamily="34" charset="0"/>
              </a:rPr>
              <a:t>:</a:t>
            </a:r>
          </a:p>
          <a:p>
            <a:pPr algn="ctr"/>
            <a:r>
              <a:rPr lang="en-US" sz="2600" dirty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- </a:t>
            </a:r>
            <a:r>
              <a:rPr lang="en-US" sz="2600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Trình</a:t>
            </a:r>
            <a:r>
              <a:rPr lang="en-US" sz="2600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2600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bày</a:t>
            </a:r>
            <a:r>
              <a:rPr lang="en-US" sz="2600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2600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sự</a:t>
            </a:r>
            <a:r>
              <a:rPr lang="en-US" sz="2600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2600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phân</a:t>
            </a:r>
            <a:r>
              <a:rPr lang="en-US" sz="2600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2600" dirty="0" err="1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bố</a:t>
            </a:r>
            <a:r>
              <a:rPr lang="en-US" sz="2600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vi-VN" sz="2600" dirty="0" smtClean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các </a:t>
            </a:r>
            <a:r>
              <a:rPr lang="vi-VN" sz="2600" dirty="0">
                <a:solidFill>
                  <a:srgbClr val="0000CC"/>
                </a:solidFill>
                <a:latin typeface="Arial" pitchFamily="34" charset="0"/>
                <a:cs typeface="Arial" pitchFamily="34" charset="0"/>
              </a:rPr>
              <a:t>đai áp cao và áp thấp trên bề mặt Trái Đất?</a:t>
            </a:r>
            <a:endParaRPr lang="en-US" sz="2600" dirty="0">
              <a:solidFill>
                <a:srgbClr val="0000CC"/>
              </a:solidFill>
              <a:latin typeface="Arial" pitchFamily="34" charset="0"/>
              <a:cs typeface="Arial" pitchFamily="34" charset="0"/>
            </a:endParaRPr>
          </a:p>
          <a:p>
            <a:endParaRPr lang="en-US" sz="26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9" name="Content Placeholder 2"/>
          <p:cNvSpPr txBox="1">
            <a:spLocks/>
          </p:cNvSpPr>
          <p:nvPr/>
        </p:nvSpPr>
        <p:spPr bwMode="auto">
          <a:xfrm>
            <a:off x="5693562" y="1795185"/>
            <a:ext cx="6386380" cy="3903249"/>
          </a:xfrm>
          <a:prstGeom prst="rect">
            <a:avLst/>
          </a:prstGeom>
          <a:solidFill>
            <a:schemeClr val="bg1"/>
          </a:solidFill>
          <a:ln>
            <a:noFill/>
          </a:ln>
          <a:extLst/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r>
              <a:rPr lang="en-US" sz="3200" dirty="0" smtClean="0">
                <a:solidFill>
                  <a:srgbClr val="0000CC"/>
                </a:solidFill>
              </a:rPr>
              <a:t>  - </a:t>
            </a:r>
            <a:r>
              <a:rPr lang="vi-VN" sz="3200" dirty="0" smtClean="0">
                <a:solidFill>
                  <a:srgbClr val="0000CC"/>
                </a:solidFill>
              </a:rPr>
              <a:t>Trên </a:t>
            </a:r>
            <a:r>
              <a:rPr lang="vi-VN" sz="3200" dirty="0">
                <a:solidFill>
                  <a:srgbClr val="0000CC"/>
                </a:solidFill>
              </a:rPr>
              <a:t>bề mặt Trái Đất</a:t>
            </a:r>
            <a:r>
              <a:rPr lang="vi-VN" sz="3200" dirty="0" smtClean="0">
                <a:solidFill>
                  <a:srgbClr val="0000CC"/>
                </a:solidFill>
              </a:rPr>
              <a:t>,</a:t>
            </a:r>
            <a:r>
              <a:rPr lang="en-US" sz="3200" dirty="0" smtClean="0">
                <a:solidFill>
                  <a:srgbClr val="0000CC"/>
                </a:solidFill>
              </a:rPr>
              <a:t> </a:t>
            </a:r>
            <a:r>
              <a:rPr lang="vi-VN" sz="3200" dirty="0" smtClean="0">
                <a:solidFill>
                  <a:srgbClr val="0000CC"/>
                </a:solidFill>
              </a:rPr>
              <a:t>các </a:t>
            </a:r>
            <a:r>
              <a:rPr lang="vi-VN" sz="3200" dirty="0">
                <a:solidFill>
                  <a:srgbClr val="0000CC"/>
                </a:solidFill>
              </a:rPr>
              <a:t>đai khí áp cao và đai khí áp thấp phân bố xen kẽ nhau từ xích đạo đến hai cực</a:t>
            </a:r>
            <a:r>
              <a:rPr lang="vi-VN" sz="3200" dirty="0" smtClean="0">
                <a:solidFill>
                  <a:srgbClr val="0000CC"/>
                </a:solidFill>
              </a:rPr>
              <a:t>.</a:t>
            </a:r>
            <a:endParaRPr lang="en-US" sz="3200" dirty="0" smtClean="0">
              <a:solidFill>
                <a:srgbClr val="0000CC"/>
              </a:solidFill>
            </a:endParaRPr>
          </a:p>
          <a:p>
            <a:endParaRPr lang="en-US" sz="2800" dirty="0" smtClean="0"/>
          </a:p>
          <a:p>
            <a:r>
              <a:rPr lang="en-US" sz="2800" dirty="0" smtClean="0"/>
              <a:t>(</a:t>
            </a:r>
            <a:r>
              <a:rPr lang="en-US" sz="2800" dirty="0" err="1"/>
              <a:t>P</a:t>
            </a:r>
            <a:r>
              <a:rPr lang="en-US" sz="2800" dirty="0" err="1" smtClean="0"/>
              <a:t>hân</a:t>
            </a:r>
            <a:r>
              <a:rPr lang="en-US" sz="2800" dirty="0" smtClean="0"/>
              <a:t> </a:t>
            </a:r>
            <a:r>
              <a:rPr lang="en-US" sz="2800" dirty="0" err="1"/>
              <a:t>bố</a:t>
            </a:r>
            <a:r>
              <a:rPr lang="en-US" sz="2800" dirty="0"/>
              <a:t> </a:t>
            </a:r>
            <a:r>
              <a:rPr lang="en-US" sz="2800" dirty="0" err="1"/>
              <a:t>không</a:t>
            </a:r>
            <a:r>
              <a:rPr lang="en-US" sz="2800" dirty="0"/>
              <a:t> </a:t>
            </a:r>
            <a:r>
              <a:rPr lang="en-US" sz="2800" dirty="0" err="1"/>
              <a:t>liên</a:t>
            </a:r>
            <a:r>
              <a:rPr lang="en-US" sz="2800" dirty="0"/>
              <a:t> </a:t>
            </a:r>
            <a:r>
              <a:rPr lang="en-US" sz="2800" dirty="0" err="1"/>
              <a:t>tục</a:t>
            </a:r>
            <a:r>
              <a:rPr lang="en-US" sz="2800" dirty="0"/>
              <a:t> do </a:t>
            </a:r>
            <a:r>
              <a:rPr lang="vi-VN" sz="2800" dirty="0"/>
              <a:t>sự xen kẽ</a:t>
            </a:r>
            <a:r>
              <a:rPr lang="en-US" sz="2800" dirty="0"/>
              <a:t> </a:t>
            </a:r>
            <a:r>
              <a:rPr lang="en-US" sz="2800" dirty="0" err="1"/>
              <a:t>của</a:t>
            </a:r>
            <a:r>
              <a:rPr lang="en-US" sz="2800" dirty="0"/>
              <a:t> </a:t>
            </a:r>
            <a:r>
              <a:rPr lang="vi-VN" sz="2800" dirty="0"/>
              <a:t>lục địa</a:t>
            </a:r>
            <a:r>
              <a:rPr lang="en-US" sz="2800" dirty="0"/>
              <a:t> </a:t>
            </a:r>
            <a:r>
              <a:rPr lang="en-US" sz="2800" dirty="0" err="1"/>
              <a:t>và</a:t>
            </a:r>
            <a:r>
              <a:rPr lang="en-US" sz="2800" dirty="0"/>
              <a:t> </a:t>
            </a:r>
            <a:r>
              <a:rPr lang="en-US" sz="2800" dirty="0" err="1"/>
              <a:t>đại</a:t>
            </a:r>
            <a:r>
              <a:rPr lang="en-US" sz="2800" dirty="0"/>
              <a:t> </a:t>
            </a:r>
            <a:r>
              <a:rPr lang="en-US" sz="2800" dirty="0" err="1"/>
              <a:t>dương</a:t>
            </a:r>
            <a:r>
              <a:rPr lang="en-US" sz="2800" dirty="0" smtClean="0"/>
              <a:t>.)</a:t>
            </a:r>
            <a:endParaRPr lang="en-US" sz="2800" dirty="0">
              <a:solidFill>
                <a:srgbClr val="0000CC"/>
              </a:solidFill>
            </a:endParaRPr>
          </a:p>
          <a:p>
            <a:pPr eaLnBrk="1" hangingPunct="1">
              <a:lnSpc>
                <a:spcPct val="90000"/>
              </a:lnSpc>
              <a:spcBef>
                <a:spcPts val="1000"/>
              </a:spcBef>
            </a:pPr>
            <a:r>
              <a:rPr lang="en-US" altLang="en-US" sz="2800" b="1" dirty="0" smtClean="0">
                <a:latin typeface="Arial" pitchFamily="34" charset="0"/>
                <a:cs typeface="Arial" pitchFamily="34" charset="0"/>
              </a:rPr>
              <a:t>     </a:t>
            </a:r>
            <a:endParaRPr lang="en-US" altLang="en-US" sz="28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20" name="Rectangle 19"/>
          <p:cNvSpPr/>
          <p:nvPr/>
        </p:nvSpPr>
        <p:spPr>
          <a:xfrm>
            <a:off x="5619369" y="1500228"/>
            <a:ext cx="458283" cy="72866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dirty="0">
                <a:solidFill>
                  <a:schemeClr val="accent5"/>
                </a:solidFill>
              </a:rPr>
              <a:t>✍</a:t>
            </a:r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20060AD2-06EC-41FF-BD1B-605339B5FEFC}"/>
              </a:ext>
            </a:extLst>
          </p:cNvPr>
          <p:cNvSpPr/>
          <p:nvPr/>
        </p:nvSpPr>
        <p:spPr>
          <a:xfrm>
            <a:off x="194821" y="26504"/>
            <a:ext cx="11895579" cy="899950"/>
          </a:xfrm>
          <a:prstGeom prst="round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 III.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áp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và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gió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trên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Trái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Đất</a:t>
            </a:r>
            <a:endParaRPr lang="en-US" sz="32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1.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áp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106786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2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53" presetClass="exit" presetSubtype="32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24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6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53" presetClass="exit" presetSubtype="32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>
                                        <p:cTn id="31" dur="500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500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33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0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1" grpId="1" animBg="1"/>
      <p:bldP spid="10" grpId="0"/>
      <p:bldP spid="17" grpId="0" animBg="1"/>
      <p:bldP spid="17" grpId="1" animBg="1"/>
      <p:bldP spid="18" grpId="0"/>
      <p:bldP spid="19" grpId="0" animBg="1"/>
      <p:bldP spid="20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61" name="Oval 9"/>
          <p:cNvSpPr>
            <a:spLocks noChangeArrowheads="1"/>
          </p:cNvSpPr>
          <p:nvPr/>
        </p:nvSpPr>
        <p:spPr bwMode="auto">
          <a:xfrm>
            <a:off x="1905000" y="3352800"/>
            <a:ext cx="3352800" cy="2514600"/>
          </a:xfrm>
          <a:prstGeom prst="ellipse">
            <a:avLst/>
          </a:prstGeom>
          <a:noFill/>
          <a:ln w="38100">
            <a:solidFill>
              <a:srgbClr val="FF99FF"/>
            </a:solidFill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3562" name="Oval 10"/>
          <p:cNvSpPr>
            <a:spLocks noChangeArrowheads="1"/>
          </p:cNvSpPr>
          <p:nvPr/>
        </p:nvSpPr>
        <p:spPr bwMode="auto">
          <a:xfrm>
            <a:off x="2438400" y="3657600"/>
            <a:ext cx="2667000" cy="1905000"/>
          </a:xfrm>
          <a:prstGeom prst="ellipse">
            <a:avLst/>
          </a:prstGeom>
          <a:noFill/>
          <a:ln w="38100">
            <a:solidFill>
              <a:srgbClr val="FF99FF"/>
            </a:solidFill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3563" name="Oval 11"/>
          <p:cNvSpPr>
            <a:spLocks noChangeArrowheads="1"/>
          </p:cNvSpPr>
          <p:nvPr/>
        </p:nvSpPr>
        <p:spPr bwMode="auto">
          <a:xfrm>
            <a:off x="2895600" y="3810000"/>
            <a:ext cx="1981200" cy="1524000"/>
          </a:xfrm>
          <a:prstGeom prst="ellipse">
            <a:avLst/>
          </a:prstGeom>
          <a:noFill/>
          <a:ln w="38100">
            <a:solidFill>
              <a:srgbClr val="FF99FF"/>
            </a:solidFill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3564" name="Oval 12"/>
          <p:cNvSpPr>
            <a:spLocks noChangeArrowheads="1"/>
          </p:cNvSpPr>
          <p:nvPr/>
        </p:nvSpPr>
        <p:spPr bwMode="auto">
          <a:xfrm>
            <a:off x="3352800" y="4114800"/>
            <a:ext cx="1371600" cy="914400"/>
          </a:xfrm>
          <a:prstGeom prst="ellipse">
            <a:avLst/>
          </a:prstGeom>
          <a:noFill/>
          <a:ln w="38100">
            <a:solidFill>
              <a:srgbClr val="FF99FF"/>
            </a:solidFill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3565" name="Oval 13"/>
          <p:cNvSpPr>
            <a:spLocks noChangeArrowheads="1"/>
          </p:cNvSpPr>
          <p:nvPr/>
        </p:nvSpPr>
        <p:spPr bwMode="auto">
          <a:xfrm>
            <a:off x="3733800" y="4343400"/>
            <a:ext cx="762000" cy="533400"/>
          </a:xfrm>
          <a:prstGeom prst="ellipse">
            <a:avLst/>
          </a:prstGeom>
          <a:noFill/>
          <a:ln w="38100">
            <a:solidFill>
              <a:srgbClr val="FF99FF"/>
            </a:solidFill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ctr" eaLnBrk="1" hangingPunct="1">
              <a:defRPr/>
            </a:pPr>
            <a:r>
              <a:rPr lang="en-US" sz="2400" b="1">
                <a:solidFill>
                  <a:srgbClr val="FF505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</a:rPr>
              <a:t>+</a:t>
            </a:r>
          </a:p>
        </p:txBody>
      </p:sp>
      <p:sp>
        <p:nvSpPr>
          <p:cNvPr id="23569" name="Line 17"/>
          <p:cNvSpPr>
            <a:spLocks noChangeShapeType="1"/>
          </p:cNvSpPr>
          <p:nvPr/>
        </p:nvSpPr>
        <p:spPr bwMode="auto">
          <a:xfrm>
            <a:off x="4114800" y="2362200"/>
            <a:ext cx="0" cy="2133600"/>
          </a:xfrm>
          <a:prstGeom prst="line">
            <a:avLst/>
          </a:prstGeom>
          <a:noFill/>
          <a:ln w="28575">
            <a:solidFill>
              <a:srgbClr val="FF5050"/>
            </a:solidFill>
            <a:rou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3571" name="Text Box 19"/>
          <p:cNvSpPr txBox="1">
            <a:spLocks noChangeArrowheads="1"/>
          </p:cNvSpPr>
          <p:nvPr/>
        </p:nvSpPr>
        <p:spPr bwMode="auto">
          <a:xfrm>
            <a:off x="4114800" y="2917517"/>
            <a:ext cx="4493731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r" eaLnBrk="1" hangingPunct="1">
              <a:defRPr/>
            </a:pPr>
            <a:r>
              <a:rPr lang="en-US" altLang="zh-CN" sz="24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Không</a:t>
            </a:r>
            <a:r>
              <a:rPr lang="en-US" altLang="zh-CN" sz="24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4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khí</a:t>
            </a:r>
            <a:r>
              <a:rPr lang="en-US" altLang="zh-CN" sz="24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4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dồn</a:t>
            </a:r>
            <a:r>
              <a:rPr lang="en-US" altLang="zh-CN" sz="24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4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nén</a:t>
            </a:r>
            <a:r>
              <a:rPr lang="en-US" altLang="zh-CN" sz="24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4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xuống</a:t>
            </a:r>
            <a:r>
              <a:rPr lang="en-US" altLang="zh-CN" sz="24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4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đậm</a:t>
            </a:r>
            <a:r>
              <a:rPr lang="en-US" altLang="zh-CN" sz="24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4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đặc</a:t>
            </a:r>
            <a:endParaRPr lang="en-US" altLang="zh-CN" sz="2400" dirty="0">
              <a:effectLst>
                <a:outerShdw blurRad="38100" dist="38100" dir="2700000" algn="tl">
                  <a:srgbClr val="C0C0C0"/>
                </a:outerShdw>
              </a:effectLst>
              <a:latin typeface="Times New Roman" panose="02020603050405020304" pitchFamily="18" charset="0"/>
              <a:ea typeface="SimSun" panose="02010600030101010101" pitchFamily="2" charset="-122"/>
              <a:cs typeface="Times New Roman" panose="02020603050405020304" pitchFamily="18" charset="0"/>
            </a:endParaRPr>
          </a:p>
        </p:txBody>
      </p:sp>
      <p:sp>
        <p:nvSpPr>
          <p:cNvPr id="23572" name="Text Box 20"/>
          <p:cNvSpPr txBox="1">
            <a:spLocks noChangeArrowheads="1"/>
          </p:cNvSpPr>
          <p:nvPr/>
        </p:nvSpPr>
        <p:spPr bwMode="auto">
          <a:xfrm>
            <a:off x="423511" y="452726"/>
            <a:ext cx="11415562" cy="1569660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 eaLnBrk="1" hangingPunct="1">
              <a:defRPr/>
            </a:pPr>
            <a:r>
              <a:rPr lang="en-US" altLang="zh-CN" sz="3200" b="1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Áp</a:t>
            </a:r>
            <a:r>
              <a:rPr lang="en-US" altLang="zh-CN" sz="3200" b="1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b="1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cao</a:t>
            </a:r>
            <a:r>
              <a:rPr lang="en-US" altLang="zh-CN" sz="3200" b="1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(+)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: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Hình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thành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những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nơi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có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nhiệt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độ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không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khí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thấp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,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không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khí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co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lại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,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không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khí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từ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trên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cao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dồn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nén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xuống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,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tại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đây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không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khí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đậm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đặc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và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có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xu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hướng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lan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toả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xung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quanh</a:t>
            </a:r>
            <a:endParaRPr lang="en-US" altLang="zh-CN" sz="3200" dirty="0">
              <a:solidFill>
                <a:schemeClr val="tx1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Times New Roman" panose="02020603050405020304" pitchFamily="18" charset="0"/>
              <a:ea typeface="SimSun" panose="02010600030101010101" pitchFamily="2" charset="-122"/>
            </a:endParaRPr>
          </a:p>
        </p:txBody>
      </p:sp>
      <p:sp>
        <p:nvSpPr>
          <p:cNvPr id="16402" name="Text Box 28"/>
          <p:cNvSpPr txBox="1">
            <a:spLocks noChangeArrowheads="1"/>
          </p:cNvSpPr>
          <p:nvPr/>
        </p:nvSpPr>
        <p:spPr bwMode="auto">
          <a:xfrm>
            <a:off x="3097213" y="4279900"/>
            <a:ext cx="2286000" cy="584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r" eaLnBrk="1" hangingPunct="1">
              <a:spcBef>
                <a:spcPct val="50000"/>
              </a:spcBef>
              <a:defRPr/>
            </a:pPr>
            <a:r>
              <a:rPr lang="en-US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Áp cao</a:t>
            </a:r>
          </a:p>
        </p:txBody>
      </p:sp>
      <p:sp>
        <p:nvSpPr>
          <p:cNvPr id="16404" name="Text Box 30"/>
          <p:cNvSpPr txBox="1">
            <a:spLocks noChangeArrowheads="1"/>
          </p:cNvSpPr>
          <p:nvPr/>
        </p:nvSpPr>
        <p:spPr bwMode="auto">
          <a:xfrm>
            <a:off x="4087813" y="2345035"/>
            <a:ext cx="1295400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 eaLnBrk="1" hangingPunct="1">
              <a:spcBef>
                <a:spcPct val="50000"/>
              </a:spcBef>
              <a:defRPr/>
            </a:pPr>
            <a:r>
              <a:rPr lang="en-US" altLang="zh-CN" sz="24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T</a:t>
            </a:r>
            <a:r>
              <a:rPr lang="en-US" altLang="zh-CN" sz="2400" baseline="300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0 </a:t>
            </a:r>
            <a:r>
              <a:rPr lang="en-US" altLang="zh-CN" sz="24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thấp</a:t>
            </a:r>
            <a:endParaRPr lang="en-US" altLang="zh-CN" sz="2400" dirty="0">
              <a:effectLst>
                <a:outerShdw blurRad="38100" dist="38100" dir="2700000" algn="tl">
                  <a:srgbClr val="C0C0C0"/>
                </a:outerShdw>
              </a:effectLst>
              <a:latin typeface="Times New Roman" panose="02020603050405020304" pitchFamily="18" charset="0"/>
              <a:ea typeface="SimSun" panose="02010600030101010101" pitchFamily="2" charset="-122"/>
              <a:cs typeface="Times New Roman" panose="02020603050405020304" pitchFamily="18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9640739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356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356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235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356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356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235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356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356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235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356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356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235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2356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2356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9" dur="1000"/>
                                        <p:tgtEl>
                                          <p:spTgt spid="2356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5" presetClass="entr" presetSubtype="10" repeatCount="4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32" dur="500"/>
                                        <p:tgtEl>
                                          <p:spTgt spid="235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27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35" dur="80"/>
                                        <p:tgtEl>
                                          <p:spTgt spid="2357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36" dur="80"/>
                                        <p:tgtEl>
                                          <p:spTgt spid="2357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7" dur="80"/>
                                        <p:tgtEl>
                                          <p:spTgt spid="2357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 nodeType="clickPar">
                      <p:stCondLst>
                        <p:cond delay="indefinite"/>
                      </p:stCondLst>
                      <p:childTnLst>
                        <p:par>
                          <p:cTn id="3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7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2" dur="500"/>
                                        <p:tgtEl>
                                          <p:spTgt spid="2357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561" grpId="0" animBg="1"/>
      <p:bldP spid="23562" grpId="0" animBg="1"/>
      <p:bldP spid="23563" grpId="0" animBg="1"/>
      <p:bldP spid="23564" grpId="0" animBg="1"/>
      <p:bldP spid="23565" grpId="0" animBg="1"/>
      <p:bldP spid="23571" grpId="0" bldLvl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66" name="Oval 14"/>
          <p:cNvSpPr>
            <a:spLocks noChangeArrowheads="1"/>
          </p:cNvSpPr>
          <p:nvPr/>
        </p:nvSpPr>
        <p:spPr bwMode="auto">
          <a:xfrm>
            <a:off x="6553200" y="3429000"/>
            <a:ext cx="3352800" cy="2514600"/>
          </a:xfrm>
          <a:prstGeom prst="ellipse">
            <a:avLst/>
          </a:prstGeom>
          <a:noFill/>
          <a:ln w="38100">
            <a:solidFill>
              <a:srgbClr val="FF99FF"/>
            </a:solidFill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3567" name="Oval 15"/>
          <p:cNvSpPr>
            <a:spLocks noChangeArrowheads="1"/>
          </p:cNvSpPr>
          <p:nvPr/>
        </p:nvSpPr>
        <p:spPr bwMode="auto">
          <a:xfrm>
            <a:off x="6934200" y="3657600"/>
            <a:ext cx="2667000" cy="1905000"/>
          </a:xfrm>
          <a:prstGeom prst="ellipse">
            <a:avLst/>
          </a:prstGeom>
          <a:noFill/>
          <a:ln w="38100">
            <a:solidFill>
              <a:srgbClr val="FF99FF"/>
            </a:solidFill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3568" name="Oval 16"/>
          <p:cNvSpPr>
            <a:spLocks noChangeArrowheads="1"/>
          </p:cNvSpPr>
          <p:nvPr/>
        </p:nvSpPr>
        <p:spPr bwMode="auto">
          <a:xfrm>
            <a:off x="7315200" y="4114800"/>
            <a:ext cx="1371600" cy="914400"/>
          </a:xfrm>
          <a:prstGeom prst="ellipse">
            <a:avLst/>
          </a:prstGeom>
          <a:noFill/>
          <a:ln w="38100">
            <a:solidFill>
              <a:srgbClr val="FF99FF"/>
            </a:solidFill>
            <a:rou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algn="ctr" eaLnBrk="1" hangingPunct="1">
              <a:defRPr/>
            </a:pPr>
            <a:r>
              <a:rPr lang="en-US" sz="5400">
                <a:solidFill>
                  <a:srgbClr val="FF99F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</a:rPr>
              <a:t>-</a:t>
            </a:r>
          </a:p>
        </p:txBody>
      </p:sp>
      <p:sp>
        <p:nvSpPr>
          <p:cNvPr id="23570" name="Line 18"/>
          <p:cNvSpPr>
            <a:spLocks noChangeShapeType="1"/>
          </p:cNvSpPr>
          <p:nvPr/>
        </p:nvSpPr>
        <p:spPr bwMode="auto">
          <a:xfrm flipV="1">
            <a:off x="8153400" y="2362200"/>
            <a:ext cx="0" cy="2286000"/>
          </a:xfrm>
          <a:prstGeom prst="line">
            <a:avLst/>
          </a:prstGeom>
          <a:noFill/>
          <a:ln w="28575">
            <a:solidFill>
              <a:srgbClr val="FF5050"/>
            </a:solidFill>
            <a:rou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3573" name="Text Box 21"/>
          <p:cNvSpPr txBox="1">
            <a:spLocks noChangeArrowheads="1"/>
          </p:cNvSpPr>
          <p:nvPr/>
        </p:nvSpPr>
        <p:spPr bwMode="auto">
          <a:xfrm>
            <a:off x="7587113" y="2743200"/>
            <a:ext cx="2941638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r" eaLnBrk="1" hangingPunct="1">
              <a:defRPr/>
            </a:pPr>
            <a:r>
              <a:rPr lang="en-US" altLang="zh-CN" sz="2400" dirty="0" err="1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Không</a:t>
            </a:r>
            <a:r>
              <a:rPr lang="en-US" altLang="zh-CN" sz="2400" dirty="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2400" dirty="0" err="1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khí</a:t>
            </a:r>
            <a:r>
              <a:rPr lang="en-US" altLang="zh-CN" sz="2400" dirty="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2400" dirty="0" err="1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bốc</a:t>
            </a:r>
            <a:r>
              <a:rPr lang="en-US" altLang="zh-CN" sz="2400" dirty="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2400" dirty="0" err="1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lên</a:t>
            </a:r>
            <a:r>
              <a:rPr lang="en-US" altLang="zh-CN" sz="2400" dirty="0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2400" dirty="0" err="1">
                <a:solidFill>
                  <a:schemeClr val="accent2"/>
                </a:solidFill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cao</a:t>
            </a:r>
            <a:endParaRPr lang="en-US" altLang="zh-CN" sz="2400" dirty="0">
              <a:solidFill>
                <a:schemeClr val="accent2"/>
              </a:solidFill>
              <a:effectLst>
                <a:outerShdw blurRad="38100" dist="38100" dir="2700000" algn="tl">
                  <a:srgbClr val="C0C0C0"/>
                </a:outerShdw>
              </a:effectLst>
              <a:ea typeface="SimSun" panose="02010600030101010101" pitchFamily="2" charset="-122"/>
            </a:endParaRPr>
          </a:p>
        </p:txBody>
      </p:sp>
      <p:sp>
        <p:nvSpPr>
          <p:cNvPr id="23574" name="Text Box 22"/>
          <p:cNvSpPr txBox="1">
            <a:spLocks noChangeArrowheads="1"/>
          </p:cNvSpPr>
          <p:nvPr/>
        </p:nvSpPr>
        <p:spPr bwMode="auto">
          <a:xfrm>
            <a:off x="587141" y="177105"/>
            <a:ext cx="11261859" cy="1569660"/>
          </a:xfrm>
          <a:prstGeom prst="rect">
            <a:avLst/>
          </a:prstGeo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 eaLnBrk="1" hangingPunct="1">
              <a:defRPr/>
            </a:pPr>
            <a:r>
              <a:rPr lang="en-US" altLang="zh-CN" sz="3200" b="1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Áp</a:t>
            </a:r>
            <a:r>
              <a:rPr lang="en-US" altLang="zh-CN" sz="3200" b="1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b="1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thấp</a:t>
            </a:r>
            <a:r>
              <a:rPr lang="en-US" altLang="zh-CN" sz="3200" b="1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(-) :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Hình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thành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những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nơi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có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nhiệt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độ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không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khí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cao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,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không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khí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giãn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nở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ra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bốc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lên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cao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,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tại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đây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không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khí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loãng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nên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không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khí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ở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xung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quanh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có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xu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hướng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dồn</a:t>
            </a:r>
            <a:r>
              <a:rPr lang="en-US" altLang="zh-CN" sz="3200" dirty="0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chemeClr val="tx1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vào</a:t>
            </a:r>
            <a:endParaRPr lang="en-US" altLang="zh-CN" sz="3200" dirty="0">
              <a:solidFill>
                <a:schemeClr val="tx1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Times New Roman" panose="02020603050405020304" pitchFamily="18" charset="0"/>
              <a:ea typeface="SimSun" panose="02010600030101010101" pitchFamily="2" charset="-122"/>
            </a:endParaRPr>
          </a:p>
        </p:txBody>
      </p:sp>
      <p:sp>
        <p:nvSpPr>
          <p:cNvPr id="16401" name="Text Box 27"/>
          <p:cNvSpPr txBox="1">
            <a:spLocks noChangeArrowheads="1"/>
          </p:cNvSpPr>
          <p:nvPr/>
        </p:nvSpPr>
        <p:spPr bwMode="auto">
          <a:xfrm>
            <a:off x="1524000" y="5791200"/>
            <a:ext cx="9144000" cy="1066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 eaLnBrk="1" hangingPunct="1">
              <a:spcBef>
                <a:spcPct val="50000"/>
              </a:spcBef>
              <a:defRPr/>
            </a:pP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Dựa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vào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hình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ảnh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mô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phỏng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,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cho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biết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nguyên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nhân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hình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thành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các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khu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khí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áp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cao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và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thấp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trên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Trái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Đất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?</a:t>
            </a:r>
          </a:p>
        </p:txBody>
      </p:sp>
      <p:sp>
        <p:nvSpPr>
          <p:cNvPr id="16403" name="Text Box 29"/>
          <p:cNvSpPr txBox="1">
            <a:spLocks noChangeArrowheads="1"/>
          </p:cNvSpPr>
          <p:nvPr/>
        </p:nvSpPr>
        <p:spPr bwMode="auto">
          <a:xfrm>
            <a:off x="8229600" y="4343400"/>
            <a:ext cx="1798638" cy="3693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 eaLnBrk="1" hangingPunct="1">
              <a:spcBef>
                <a:spcPct val="50000"/>
              </a:spcBef>
              <a:defRPr/>
            </a:pPr>
            <a:r>
              <a:rPr lang="en-US" altLang="zh-CN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Áp thấp</a:t>
            </a:r>
          </a:p>
        </p:txBody>
      </p:sp>
      <p:sp>
        <p:nvSpPr>
          <p:cNvPr id="16405" name="Text Box 31"/>
          <p:cNvSpPr txBox="1">
            <a:spLocks noChangeArrowheads="1"/>
          </p:cNvSpPr>
          <p:nvPr/>
        </p:nvSpPr>
        <p:spPr bwMode="auto">
          <a:xfrm>
            <a:off x="8343901" y="2140319"/>
            <a:ext cx="1295400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r" eaLnBrk="1" hangingPunct="1">
              <a:spcBef>
                <a:spcPct val="50000"/>
              </a:spcBef>
              <a:defRPr/>
            </a:pPr>
            <a:r>
              <a:rPr lang="en-US" sz="2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T</a:t>
            </a:r>
            <a:r>
              <a:rPr lang="en-US" sz="2400" baseline="30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0 </a:t>
            </a:r>
            <a:r>
              <a:rPr lang="en-US" sz="2400" dirty="0" err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cao</a:t>
            </a:r>
            <a:endParaRPr lang="en-US" sz="2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469784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356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356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235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356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356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235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356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356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235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5" presetClass="entr" presetSubtype="10" repeatCount="5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22" dur="1000"/>
                                        <p:tgtEl>
                                          <p:spTgt spid="235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27" presetClass="entr" presetSubtype="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50000"/>
                                  </p:iterate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discrete" valueType="clr">
                                      <p:cBhvr override="childStyle">
                                        <p:cTn id="25" dur="80"/>
                                        <p:tgtEl>
                                          <p:spTgt spid="23573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anim calcmode="discrete" valueType="clr">
                                      <p:cBhvr>
                                        <p:cTn id="26" dur="80"/>
                                        <p:tgtEl>
                                          <p:spTgt spid="23573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clrVal>
                                              <a:schemeClr val="accent2"/>
                                            </p:clrVal>
                                          </p:val>
                                        </p:tav>
                                        <p:tav tm="50000">
                                          <p:val>
                                            <p:clrVal>
                                              <a:schemeClr val="hlink"/>
                                            </p:clrVal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27" dur="80"/>
                                        <p:tgtEl>
                                          <p:spTgt spid="23573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7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2357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566" grpId="0" animBg="1"/>
      <p:bldP spid="23567" grpId="0" animBg="1"/>
      <p:bldP spid="23568" grpId="0" animBg="1"/>
      <p:bldP spid="23573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746760" y="145774"/>
            <a:ext cx="10858812" cy="6575067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6" name="Địa lí 6 - Bài 19- Khí áp và gió trên Trái Đất 00_03_17-00_03_40.mp4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321483" y="476479"/>
            <a:ext cx="9709366" cy="5386346"/>
          </a:xfrm>
          <a:prstGeom prst="rect">
            <a:avLst/>
          </a:prstGeom>
        </p:spPr>
      </p:pic>
      <p:sp>
        <p:nvSpPr>
          <p:cNvPr id="7" name="Rectangle: Rounded Corners 11">
            <a:extLst>
              <a:ext uri="{FF2B5EF4-FFF2-40B4-BE49-F238E27FC236}">
                <a16:creationId xmlns:a16="http://schemas.microsoft.com/office/drawing/2014/main" id="{20060AD2-06EC-41FF-BD1B-605339B5FEFC}"/>
              </a:ext>
            </a:extLst>
          </p:cNvPr>
          <p:cNvSpPr/>
          <p:nvPr/>
        </p:nvSpPr>
        <p:spPr>
          <a:xfrm>
            <a:off x="194821" y="26504"/>
            <a:ext cx="11895579" cy="899950"/>
          </a:xfrm>
          <a:prstGeom prst="round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 III.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áp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và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gió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trên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Trái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Đất</a:t>
            </a:r>
            <a:endParaRPr lang="en-US" sz="32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>
                <a:latin typeface="Arial" panose="020B0604020202020204" pitchFamily="34" charset="0"/>
                <a:cs typeface="Arial" panose="020B0604020202020204" pitchFamily="34" charset="0"/>
              </a:rPr>
              <a:t>2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en-US" sz="3200" b="1" dirty="0" err="1">
                <a:latin typeface="Arial" panose="020B0604020202020204" pitchFamily="34" charset="0"/>
                <a:cs typeface="Arial" panose="020B0604020202020204" pitchFamily="34" charset="0"/>
              </a:rPr>
              <a:t>G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ió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627171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8" descr="51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25752" y="44450"/>
            <a:ext cx="9366249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66" descr="arroww"/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6895247">
            <a:off x="6045486" y="2678388"/>
            <a:ext cx="947737" cy="41274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67" descr="arroww"/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6895247">
            <a:off x="6905729" y="2591065"/>
            <a:ext cx="850900" cy="5545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Picture 68" descr="arroww"/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8512328">
            <a:off x="6051655" y="3424579"/>
            <a:ext cx="1026238" cy="4037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69" descr="arroww"/>
          <p:cNvPicPr>
            <a:picLocks noChangeAspect="1" noChangeArrowheads="1" noCrop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8938346">
            <a:off x="6798290" y="3378324"/>
            <a:ext cx="1065778" cy="41915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8199120" y="624840"/>
            <a:ext cx="1066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90</a:t>
            </a:r>
            <a:r>
              <a:rPr lang="en-US" sz="2400" b="1" baseline="30000" dirty="0" smtClean="0">
                <a:solidFill>
                  <a:schemeClr val="accent6">
                    <a:lumMod val="50000"/>
                  </a:schemeClr>
                </a:solidFill>
              </a:rPr>
              <a:t>0</a:t>
            </a:r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B</a:t>
            </a:r>
            <a:endParaRPr lang="en-US" sz="2400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8183880" y="1729574"/>
            <a:ext cx="1066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60</a:t>
            </a:r>
            <a:r>
              <a:rPr lang="en-US" sz="2400" b="1" baseline="30000" dirty="0" smtClean="0">
                <a:solidFill>
                  <a:schemeClr val="accent6">
                    <a:lumMod val="50000"/>
                  </a:schemeClr>
                </a:solidFill>
              </a:rPr>
              <a:t>0</a:t>
            </a:r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B</a:t>
            </a:r>
            <a:endParaRPr lang="en-US" sz="2400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8199120" y="2365673"/>
            <a:ext cx="1066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30</a:t>
            </a:r>
            <a:r>
              <a:rPr lang="en-US" sz="2400" b="1" baseline="30000" dirty="0" smtClean="0">
                <a:solidFill>
                  <a:schemeClr val="accent6">
                    <a:lumMod val="50000"/>
                  </a:schemeClr>
                </a:solidFill>
              </a:rPr>
              <a:t>0</a:t>
            </a:r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B</a:t>
            </a:r>
            <a:endParaRPr lang="en-US" sz="2400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8199120" y="3612506"/>
            <a:ext cx="1066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30</a:t>
            </a:r>
            <a:r>
              <a:rPr lang="en-US" sz="2400" b="1" baseline="30000" dirty="0" smtClean="0">
                <a:solidFill>
                  <a:schemeClr val="accent6">
                    <a:lumMod val="50000"/>
                  </a:schemeClr>
                </a:solidFill>
              </a:rPr>
              <a:t>0</a:t>
            </a:r>
            <a:r>
              <a:rPr lang="en-US" sz="2400" b="1" dirty="0">
                <a:solidFill>
                  <a:schemeClr val="accent6">
                    <a:lumMod val="50000"/>
                  </a:schemeClr>
                </a:solidFill>
              </a:rPr>
              <a:t>N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8183880" y="4250149"/>
            <a:ext cx="1066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accent6">
                    <a:lumMod val="50000"/>
                  </a:schemeClr>
                </a:solidFill>
              </a:rPr>
              <a:t>6</a:t>
            </a:r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0</a:t>
            </a:r>
            <a:r>
              <a:rPr lang="en-US" sz="2400" b="1" baseline="30000" dirty="0" smtClean="0">
                <a:solidFill>
                  <a:schemeClr val="accent6">
                    <a:lumMod val="50000"/>
                  </a:schemeClr>
                </a:solidFill>
              </a:rPr>
              <a:t>0</a:t>
            </a:r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N</a:t>
            </a:r>
            <a:endParaRPr lang="en-US" sz="2400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8199120" y="5258426"/>
            <a:ext cx="10668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90</a:t>
            </a:r>
            <a:r>
              <a:rPr lang="en-US" sz="2400" b="1" baseline="30000" dirty="0" smtClean="0">
                <a:solidFill>
                  <a:schemeClr val="accent6">
                    <a:lumMod val="50000"/>
                  </a:schemeClr>
                </a:solidFill>
              </a:rPr>
              <a:t>0</a:t>
            </a:r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N</a:t>
            </a:r>
            <a:endParaRPr lang="en-US" sz="2400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8199120" y="3035383"/>
            <a:ext cx="178308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0</a:t>
            </a:r>
            <a:r>
              <a:rPr lang="en-US" sz="2400" b="1" baseline="30000" dirty="0" smtClean="0">
                <a:solidFill>
                  <a:schemeClr val="accent6">
                    <a:lumMod val="50000"/>
                  </a:schemeClr>
                </a:solidFill>
              </a:rPr>
              <a:t>0</a:t>
            </a:r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 - </a:t>
            </a:r>
            <a:r>
              <a:rPr lang="en-US" sz="2400" b="1" dirty="0" err="1" smtClean="0">
                <a:solidFill>
                  <a:schemeClr val="accent6">
                    <a:lumMod val="50000"/>
                  </a:schemeClr>
                </a:solidFill>
              </a:rPr>
              <a:t>Xích</a:t>
            </a:r>
            <a:r>
              <a:rPr lang="en-US" sz="2400" b="1" dirty="0" smtClean="0">
                <a:solidFill>
                  <a:schemeClr val="accent6">
                    <a:lumMod val="50000"/>
                  </a:schemeClr>
                </a:solidFill>
              </a:rPr>
              <a:t> </a:t>
            </a:r>
            <a:r>
              <a:rPr lang="en-US" sz="2400" b="1" dirty="0" err="1" smtClean="0">
                <a:solidFill>
                  <a:schemeClr val="accent6">
                    <a:lumMod val="50000"/>
                  </a:schemeClr>
                </a:solidFill>
              </a:rPr>
              <a:t>đạo</a:t>
            </a:r>
            <a:endParaRPr lang="en-US" sz="2400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505" y="1627834"/>
            <a:ext cx="4057647" cy="29342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67" descr="arroww"/>
          <p:cNvPicPr>
            <a:picLocks noChangeAspect="1" noChangeArrowheads="1" noCrop="1"/>
          </p:cNvPicPr>
          <p:nvPr/>
        </p:nvPicPr>
        <p:blipFill>
          <a:blip r:embed="rId4">
            <a:duotone>
              <a:prstClr val="black"/>
              <a:schemeClr val="accent1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7564703">
            <a:off x="2117888" y="2421099"/>
            <a:ext cx="850900" cy="5545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1" name="TextBox 20"/>
          <p:cNvSpPr txBox="1"/>
          <p:nvPr/>
        </p:nvSpPr>
        <p:spPr>
          <a:xfrm>
            <a:off x="2819400" y="1937413"/>
            <a:ext cx="1295400" cy="400110"/>
          </a:xfrm>
          <a:prstGeom prst="rect">
            <a:avLst/>
          </a:prstGeom>
          <a:solidFill>
            <a:srgbClr val="92D050"/>
          </a:solidFill>
        </p:spPr>
        <p:txBody>
          <a:bodyPr wrap="square" rtlCol="0">
            <a:spAutoFit/>
          </a:bodyPr>
          <a:lstStyle/>
          <a:p>
            <a:r>
              <a:rPr lang="en-US" sz="2000" dirty="0" err="1" smtClean="0"/>
              <a:t>Đông</a:t>
            </a:r>
            <a:r>
              <a:rPr lang="en-US" sz="2000" dirty="0" smtClean="0"/>
              <a:t> </a:t>
            </a:r>
            <a:r>
              <a:rPr lang="en-US" sz="2000" dirty="0" err="1" smtClean="0"/>
              <a:t>Bắc</a:t>
            </a:r>
            <a:endParaRPr lang="en-US" sz="2000" dirty="0"/>
          </a:p>
        </p:txBody>
      </p:sp>
      <p:pic>
        <p:nvPicPr>
          <p:cNvPr id="22" name="Picture 68" descr="arroww"/>
          <p:cNvPicPr>
            <a:picLocks noChangeAspect="1" noChangeArrowheads="1" noCrop="1"/>
          </p:cNvPicPr>
          <p:nvPr/>
        </p:nvPicPr>
        <p:blipFill>
          <a:blip r:embed="rId4">
            <a:duotone>
              <a:prstClr val="black"/>
              <a:schemeClr val="accent2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-8512328">
            <a:off x="5347872" y="3493549"/>
            <a:ext cx="1026238" cy="4037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" name="Picture 68" descr="arroww"/>
          <p:cNvPicPr>
            <a:picLocks noChangeAspect="1" noChangeArrowheads="1" noCrop="1"/>
          </p:cNvPicPr>
          <p:nvPr/>
        </p:nvPicPr>
        <p:blipFill>
          <a:blip r:embed="rId4">
            <a:duotone>
              <a:prstClr val="black"/>
              <a:schemeClr val="accent2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2310625">
            <a:off x="2129451" y="3294063"/>
            <a:ext cx="1026238" cy="4037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" name="TextBox 23"/>
          <p:cNvSpPr txBox="1"/>
          <p:nvPr/>
        </p:nvSpPr>
        <p:spPr>
          <a:xfrm>
            <a:off x="2840992" y="3801667"/>
            <a:ext cx="1280160" cy="400110"/>
          </a:xfrm>
          <a:prstGeom prst="rect">
            <a:avLst/>
          </a:prstGeom>
          <a:solidFill>
            <a:srgbClr val="92D050"/>
          </a:solidFill>
        </p:spPr>
        <p:txBody>
          <a:bodyPr wrap="square" rtlCol="0">
            <a:spAutoFit/>
          </a:bodyPr>
          <a:lstStyle/>
          <a:p>
            <a:r>
              <a:rPr lang="en-US" sz="2000" dirty="0" err="1" smtClean="0"/>
              <a:t>Đông</a:t>
            </a:r>
            <a:r>
              <a:rPr lang="en-US" sz="2000" dirty="0" smtClean="0"/>
              <a:t> Nam</a:t>
            </a:r>
            <a:endParaRPr lang="en-US" sz="2000" dirty="0"/>
          </a:p>
        </p:txBody>
      </p:sp>
      <p:pic>
        <p:nvPicPr>
          <p:cNvPr id="26" name="Picture 67" descr="arroww"/>
          <p:cNvPicPr>
            <a:picLocks noChangeAspect="1" noChangeArrowheads="1" noCrop="1"/>
          </p:cNvPicPr>
          <p:nvPr/>
        </p:nvPicPr>
        <p:blipFill>
          <a:blip r:embed="rId4">
            <a:duotone>
              <a:prstClr val="black"/>
              <a:schemeClr val="accent1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6767035">
            <a:off x="5290483" y="2545720"/>
            <a:ext cx="850900" cy="5545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7" name="Rectangle: Rounded Corners 11">
            <a:extLst>
              <a:ext uri="{FF2B5EF4-FFF2-40B4-BE49-F238E27FC236}">
                <a16:creationId xmlns:a16="http://schemas.microsoft.com/office/drawing/2014/main" id="{20060AD2-06EC-41FF-BD1B-605339B5FEFC}"/>
              </a:ext>
            </a:extLst>
          </p:cNvPr>
          <p:cNvSpPr/>
          <p:nvPr/>
        </p:nvSpPr>
        <p:spPr>
          <a:xfrm>
            <a:off x="0" y="26894"/>
            <a:ext cx="5860991" cy="603387"/>
          </a:xfrm>
          <a:prstGeom prst="round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4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III. 2. </a:t>
            </a:r>
            <a:r>
              <a:rPr lang="en-US" sz="40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Gió</a:t>
            </a:r>
            <a:r>
              <a:rPr lang="en-US" sz="4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40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trên</a:t>
            </a:r>
            <a:r>
              <a:rPr lang="en-US" sz="4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40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Trái</a:t>
            </a:r>
            <a:r>
              <a:rPr lang="en-US" sz="4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40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Đất</a:t>
            </a:r>
            <a:r>
              <a:rPr lang="en-US" sz="4000" b="1" dirty="0" smtClean="0"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  <a:endParaRPr lang="en-US" sz="40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322729" y="664949"/>
            <a:ext cx="437309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i="1" dirty="0" smtClean="0">
                <a:latin typeface="Arial" pitchFamily="34" charset="0"/>
                <a:cs typeface="Arial" pitchFamily="34" charset="0"/>
              </a:rPr>
              <a:t>HD: </a:t>
            </a:r>
            <a:r>
              <a:rPr lang="en-US" sz="2800" i="1" dirty="0" err="1" smtClean="0">
                <a:latin typeface="Arial" pitchFamily="34" charset="0"/>
                <a:cs typeface="Arial" pitchFamily="34" charset="0"/>
              </a:rPr>
              <a:t>Xác</a:t>
            </a:r>
            <a:r>
              <a:rPr lang="en-US" sz="2800" i="1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800" i="1" dirty="0" err="1" smtClean="0">
                <a:latin typeface="Arial" pitchFamily="34" charset="0"/>
                <a:cs typeface="Arial" pitchFamily="34" charset="0"/>
              </a:rPr>
              <a:t>định</a:t>
            </a:r>
            <a:r>
              <a:rPr lang="en-US" sz="2800" i="1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800" i="1" dirty="0" err="1" smtClean="0">
                <a:latin typeface="Arial" pitchFamily="34" charset="0"/>
                <a:cs typeface="Arial" pitchFamily="34" charset="0"/>
              </a:rPr>
              <a:t>hướng</a:t>
            </a:r>
            <a:r>
              <a:rPr lang="en-US" sz="2800" i="1" dirty="0" smtClean="0">
                <a:latin typeface="Arial" pitchFamily="34" charset="0"/>
                <a:cs typeface="Arial" pitchFamily="34" charset="0"/>
              </a:rPr>
              <a:t> </a:t>
            </a:r>
            <a:r>
              <a:rPr lang="en-US" sz="2800" i="1" dirty="0" err="1" smtClean="0">
                <a:latin typeface="Arial" pitchFamily="34" charset="0"/>
                <a:cs typeface="Arial" pitchFamily="34" charset="0"/>
              </a:rPr>
              <a:t>gió</a:t>
            </a:r>
            <a:r>
              <a:rPr lang="en-US" sz="2800" i="1" dirty="0" smtClean="0">
                <a:latin typeface="Arial" pitchFamily="34" charset="0"/>
                <a:cs typeface="Arial" pitchFamily="34" charset="0"/>
              </a:rPr>
              <a:t>:</a:t>
            </a:r>
            <a:endParaRPr lang="en-US" sz="2800" i="1" dirty="0"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66111828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0" dur="2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3" dur="2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6" dur="2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40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4" dur="2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7" dur="2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5" dur="2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8" dur="2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 animBg="1"/>
      <p:bldP spid="24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8" descr="5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43314" y="44450"/>
            <a:ext cx="70246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66" descr="arroww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6895247">
            <a:off x="5359401" y="2667001"/>
            <a:ext cx="947737" cy="309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67" descr="arroww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6895247">
            <a:off x="6081713" y="2619376"/>
            <a:ext cx="850900" cy="415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Picture 68" descr="arroww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3087672">
            <a:off x="5356226" y="3509964"/>
            <a:ext cx="1387475" cy="447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69" descr="arroww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2661654">
            <a:off x="5970589" y="3386139"/>
            <a:ext cx="1114425" cy="441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ctangle 1"/>
          <p:cNvSpPr/>
          <p:nvPr/>
        </p:nvSpPr>
        <p:spPr>
          <a:xfrm>
            <a:off x="1566864" y="762001"/>
            <a:ext cx="2624137" cy="5311775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spAutoFit/>
          </a:bodyPr>
          <a:lstStyle/>
          <a:p>
            <a:pPr algn="just" eaLnBrk="1" hangingPunct="1">
              <a:spcBef>
                <a:spcPct val="20000"/>
              </a:spcBef>
              <a:defRPr/>
            </a:pPr>
            <a:r>
              <a:rPr lang="en-US" altLang="zh-CN" sz="3200" dirty="0" smtClean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1.Gió </a:t>
            </a:r>
            <a:r>
              <a:rPr lang="en-US" altLang="zh-CN" sz="3200" dirty="0" err="1" smtClean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Tín</a:t>
            </a:r>
            <a:r>
              <a:rPr lang="en-US" altLang="zh-CN" sz="3200" dirty="0" smtClean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Phong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: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Thổi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từ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 30</a:t>
            </a:r>
            <a:r>
              <a:rPr lang="en-US" altLang="zh-CN" sz="3200" baseline="300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0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Bắc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và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Nam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về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Xích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đạo</a:t>
            </a:r>
            <a:endParaRPr lang="en-US" altLang="zh-CN" sz="3200" dirty="0">
              <a:solidFill>
                <a:srgbClr val="132767"/>
              </a:solidFill>
              <a:effectLst>
                <a:outerShdw blurRad="38100" dist="38100" dir="2700000" algn="tl">
                  <a:srgbClr val="C0C0C0"/>
                </a:outerShdw>
              </a:effectLst>
              <a:latin typeface="Times New Roman" panose="02020603050405020304" pitchFamily="18" charset="0"/>
              <a:ea typeface="SimSun" panose="02010600030101010101" pitchFamily="2" charset="-122"/>
            </a:endParaRPr>
          </a:p>
          <a:p>
            <a:pPr algn="just" eaLnBrk="1" hangingPunct="1">
              <a:spcBef>
                <a:spcPct val="20000"/>
              </a:spcBef>
              <a:defRPr/>
            </a:pP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-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Hướng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:</a:t>
            </a:r>
          </a:p>
          <a:p>
            <a:pPr algn="just" eaLnBrk="1" hangingPunct="1">
              <a:spcBef>
                <a:spcPct val="20000"/>
              </a:spcBef>
              <a:defRPr/>
            </a:pP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+ BBC :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Đông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Bắc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</a:t>
            </a:r>
          </a:p>
          <a:p>
            <a:pPr algn="just" eaLnBrk="1" hangingPunct="1">
              <a:spcBef>
                <a:spcPct val="20000"/>
              </a:spcBef>
              <a:defRPr/>
            </a:pP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+ NBC : </a:t>
            </a:r>
            <a:r>
              <a:rPr lang="en-US" altLang="zh-CN" sz="3200" dirty="0" err="1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Đông</a:t>
            </a:r>
            <a:r>
              <a:rPr lang="en-US" altLang="zh-CN" sz="3200" dirty="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Nam  </a:t>
            </a:r>
          </a:p>
        </p:txBody>
      </p:sp>
    </p:spTree>
    <p:extLst>
      <p:ext uri="{BB962C8B-B14F-4D97-AF65-F5344CB8AC3E}">
        <p14:creationId xmlns:p14="http://schemas.microsoft.com/office/powerpoint/2010/main" val="27998601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2" dur="2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5" dur="2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8" dur="2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1" dur="2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Picture 43" descr="5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9225" y="0"/>
            <a:ext cx="67056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07" name="Picture 51" descr="ar12-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8775140">
            <a:off x="6729413" y="1825626"/>
            <a:ext cx="833438" cy="503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08" name="Picture 52" descr="ar12-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8775140">
            <a:off x="6127751" y="1492251"/>
            <a:ext cx="92075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09" name="Picture 53" descr="ar12-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125389">
            <a:off x="5976938" y="4441825"/>
            <a:ext cx="1452562" cy="469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10" name="Picture 54" descr="ar12-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125389">
            <a:off x="6565900" y="4135439"/>
            <a:ext cx="1200150" cy="415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ctangle 1"/>
          <p:cNvSpPr/>
          <p:nvPr/>
        </p:nvSpPr>
        <p:spPr>
          <a:xfrm>
            <a:off x="1522194" y="227014"/>
            <a:ext cx="3127375" cy="5804666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spAutoFit/>
          </a:bodyPr>
          <a:lstStyle/>
          <a:p>
            <a:pPr algn="just" eaLnBrk="1" hangingPunct="1">
              <a:spcBef>
                <a:spcPct val="20000"/>
              </a:spcBef>
              <a:defRPr/>
            </a:pPr>
            <a:r>
              <a:rPr lang="en-US" altLang="zh-CN" sz="320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2. Gió Tây Ôn đới :Thổi từ khoảng các vĩ độ 30</a:t>
            </a:r>
            <a:r>
              <a:rPr lang="en-US" altLang="zh-CN" sz="3200" baseline="3000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0</a:t>
            </a:r>
            <a:r>
              <a:rPr lang="en-US" altLang="zh-CN" sz="320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Bắc và Nam lên khoảng các vĩ độ 60</a:t>
            </a:r>
            <a:r>
              <a:rPr lang="en-US" altLang="zh-CN" sz="3200" baseline="3000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0</a:t>
            </a:r>
            <a:r>
              <a:rPr lang="en-US" altLang="zh-CN" sz="320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 Bắc và Nam </a:t>
            </a:r>
          </a:p>
          <a:p>
            <a:pPr algn="just" eaLnBrk="1" hangingPunct="1">
              <a:spcBef>
                <a:spcPct val="20000"/>
              </a:spcBef>
              <a:defRPr/>
            </a:pPr>
            <a:r>
              <a:rPr lang="en-US" altLang="zh-CN" sz="320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_ Hướng :</a:t>
            </a:r>
          </a:p>
          <a:p>
            <a:pPr algn="just" eaLnBrk="1" hangingPunct="1">
              <a:spcBef>
                <a:spcPct val="20000"/>
              </a:spcBef>
              <a:defRPr/>
            </a:pPr>
            <a:r>
              <a:rPr lang="en-US" altLang="zh-CN" sz="320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+ BBC : Tây Nam </a:t>
            </a:r>
          </a:p>
          <a:p>
            <a:pPr algn="just" eaLnBrk="1" hangingPunct="1">
              <a:spcBef>
                <a:spcPct val="20000"/>
              </a:spcBef>
              <a:defRPr/>
            </a:pPr>
            <a:r>
              <a:rPr lang="en-US" altLang="zh-CN" sz="3200">
                <a:solidFill>
                  <a:srgbClr val="132767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</a:rPr>
              <a:t>+ NBC : Tây Bắc</a:t>
            </a:r>
          </a:p>
        </p:txBody>
      </p:sp>
    </p:spTree>
    <p:extLst>
      <p:ext uri="{BB962C8B-B14F-4D97-AF65-F5344CB8AC3E}">
        <p14:creationId xmlns:p14="http://schemas.microsoft.com/office/powerpoint/2010/main" val="37434718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" name="Picture 39" descr="5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65575" y="-39688"/>
            <a:ext cx="7010400" cy="68580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" name="Picture 48" descr="arroww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6682242">
            <a:off x="7245350" y="1033463"/>
            <a:ext cx="947738" cy="436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5" name="Picture 49" descr="arroww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6895247">
            <a:off x="6851650" y="896938"/>
            <a:ext cx="947738" cy="5127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6" name="Picture 50" descr="arroww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2872098">
            <a:off x="6740525" y="4895850"/>
            <a:ext cx="947738" cy="406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7" name="Picture 51" descr="arroww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3567180">
            <a:off x="7258050" y="4840288"/>
            <a:ext cx="947738" cy="379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ctangle 1"/>
          <p:cNvSpPr/>
          <p:nvPr/>
        </p:nvSpPr>
        <p:spPr>
          <a:xfrm>
            <a:off x="1366838" y="486979"/>
            <a:ext cx="3121025" cy="5804666"/>
          </a:xfrm>
          <a:prstGeom prst="rect">
            <a:avLst/>
          </a:prstGeo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spAutoFit/>
          </a:bodyPr>
          <a:lstStyle>
            <a:lvl1pPr marL="0" lvl="0" indent="0" algn="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2800" b="0" i="0" u="none" kern="1200" baseline="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457200" lvl="1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2800" b="0" i="0" u="none" kern="1200" baseline="0">
                <a:solidFill>
                  <a:schemeClr val="tx1"/>
                </a:solidFill>
                <a:latin typeface="Times New Roman" panose="02020603050405020304" pitchFamily="18" charset="0"/>
                <a:ea typeface="+mn-ea"/>
                <a:cs typeface="+mn-cs"/>
              </a:defRPr>
            </a:lvl2pPr>
            <a:lvl3pPr marL="914400" lvl="2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2800" b="0" i="0" u="none" kern="1200" baseline="0">
                <a:solidFill>
                  <a:schemeClr val="tx1"/>
                </a:solidFill>
                <a:latin typeface="Times New Roman" panose="02020603050405020304" pitchFamily="18" charset="0"/>
                <a:ea typeface="+mn-ea"/>
                <a:cs typeface="+mn-cs"/>
              </a:defRPr>
            </a:lvl3pPr>
            <a:lvl4pPr marL="1371600" lvl="3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2800" b="0" i="0" u="none" kern="1200" baseline="0">
                <a:solidFill>
                  <a:schemeClr val="tx1"/>
                </a:solidFill>
                <a:latin typeface="Times New Roman" panose="02020603050405020304" pitchFamily="18" charset="0"/>
                <a:ea typeface="+mn-ea"/>
                <a:cs typeface="+mn-cs"/>
              </a:defRPr>
            </a:lvl4pPr>
            <a:lvl5pPr marL="1828800" lvl="4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2800" b="0" i="0" u="none" kern="1200" baseline="0">
                <a:solidFill>
                  <a:schemeClr val="tx1"/>
                </a:solidFill>
                <a:latin typeface="Times New Roman" panose="02020603050405020304" pitchFamily="18" charset="0"/>
                <a:ea typeface="+mn-ea"/>
                <a:cs typeface="+mn-cs"/>
              </a:defRPr>
            </a:lvl5pPr>
          </a:lstStyle>
          <a:p>
            <a:pPr algn="just" eaLnBrk="1" hangingPunct="1">
              <a:spcBef>
                <a:spcPct val="20000"/>
              </a:spcBef>
              <a:defRPr/>
            </a:pPr>
            <a:r>
              <a:rPr sz="3200" noProof="1">
                <a:solidFill>
                  <a:srgbClr val="132767"/>
                </a:solidFill>
                <a:effectLst>
                  <a:outerShdw blurRad="38100" dist="38100" dir="2700000">
                    <a:srgbClr val="C0C0C0"/>
                  </a:outerShdw>
                </a:effectLst>
              </a:rPr>
              <a:t>3. Gió Đông Cực : Thổi từ khoảng các vĩ độ 90</a:t>
            </a:r>
            <a:r>
              <a:rPr sz="3200" baseline="30000" noProof="1">
                <a:solidFill>
                  <a:srgbClr val="132767"/>
                </a:solidFill>
                <a:effectLst>
                  <a:outerShdw blurRad="38100" dist="38100" dir="2700000">
                    <a:srgbClr val="C0C0C0"/>
                  </a:outerShdw>
                </a:effectLst>
              </a:rPr>
              <a:t>0</a:t>
            </a:r>
            <a:r>
              <a:rPr sz="3200" noProof="1">
                <a:solidFill>
                  <a:srgbClr val="132767"/>
                </a:solidFill>
                <a:effectLst>
                  <a:outerShdw blurRad="38100" dist="38100" dir="2700000">
                    <a:srgbClr val="C0C0C0"/>
                  </a:outerShdw>
                </a:effectLst>
              </a:rPr>
              <a:t> Bắc và Nam về khoảng các vĩ độ 60</a:t>
            </a:r>
            <a:r>
              <a:rPr sz="3200" baseline="30000" noProof="1">
                <a:solidFill>
                  <a:srgbClr val="132767"/>
                </a:solidFill>
                <a:effectLst>
                  <a:outerShdw blurRad="38100" dist="38100" dir="2700000">
                    <a:srgbClr val="C0C0C0"/>
                  </a:outerShdw>
                </a:effectLst>
              </a:rPr>
              <a:t>0</a:t>
            </a:r>
            <a:r>
              <a:rPr sz="3200" noProof="1">
                <a:solidFill>
                  <a:srgbClr val="132767"/>
                </a:solidFill>
                <a:effectLst>
                  <a:outerShdw blurRad="38100" dist="38100" dir="2700000">
                    <a:srgbClr val="C0C0C0"/>
                  </a:outerShdw>
                </a:effectLst>
              </a:rPr>
              <a:t> Bắc và nam </a:t>
            </a:r>
          </a:p>
          <a:p>
            <a:pPr algn="just" eaLnBrk="1" hangingPunct="1">
              <a:spcBef>
                <a:spcPct val="20000"/>
              </a:spcBef>
              <a:buFontTx/>
              <a:buChar char="-"/>
              <a:defRPr/>
            </a:pPr>
            <a:r>
              <a:rPr sz="3200" noProof="1">
                <a:solidFill>
                  <a:srgbClr val="132767"/>
                </a:solidFill>
                <a:effectLst>
                  <a:outerShdw blurRad="38100" dist="38100" dir="2700000">
                    <a:srgbClr val="C0C0C0"/>
                  </a:outerShdw>
                </a:effectLst>
              </a:rPr>
              <a:t>Hướng :</a:t>
            </a:r>
          </a:p>
          <a:p>
            <a:pPr algn="just" eaLnBrk="1" hangingPunct="1">
              <a:spcBef>
                <a:spcPct val="20000"/>
              </a:spcBef>
              <a:defRPr/>
            </a:pPr>
            <a:r>
              <a:rPr sz="3200" noProof="1">
                <a:solidFill>
                  <a:srgbClr val="132767"/>
                </a:solidFill>
                <a:effectLst>
                  <a:outerShdw blurRad="38100" dist="38100" dir="2700000">
                    <a:srgbClr val="C0C0C0"/>
                  </a:outerShdw>
                </a:effectLst>
              </a:rPr>
              <a:t>+ BBC : Đông Bắc</a:t>
            </a:r>
          </a:p>
          <a:p>
            <a:pPr algn="just" eaLnBrk="1" hangingPunct="1">
              <a:spcBef>
                <a:spcPct val="20000"/>
              </a:spcBef>
              <a:defRPr/>
            </a:pPr>
            <a:r>
              <a:rPr sz="3200" noProof="1">
                <a:solidFill>
                  <a:srgbClr val="132767"/>
                </a:solidFill>
                <a:effectLst>
                  <a:outerShdw blurRad="38100" dist="38100" dir="2700000">
                    <a:srgbClr val="C0C0C0"/>
                  </a:outerShdw>
                </a:effectLst>
              </a:rPr>
              <a:t>+ NBC : Đông Nam</a:t>
            </a:r>
          </a:p>
        </p:txBody>
      </p:sp>
    </p:spTree>
    <p:extLst>
      <p:ext uri="{BB962C8B-B14F-4D97-AF65-F5344CB8AC3E}">
        <p14:creationId xmlns:p14="http://schemas.microsoft.com/office/powerpoint/2010/main" val="5742245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0" dur="20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3" dur="20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6" dur="2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9" dur="2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4630" name="Group 54"/>
          <p:cNvGraphicFramePr>
            <a:graphicFrameLocks noGrp="1"/>
          </p:cNvGraphicFramePr>
          <p:nvPr>
            <p:ph idx="4294967295"/>
            <p:extLst>
              <p:ext uri="{D42A27DB-BD31-4B8C-83A1-F6EECF244321}">
                <p14:modId xmlns:p14="http://schemas.microsoft.com/office/powerpoint/2010/main" val="1503101421"/>
              </p:ext>
            </p:extLst>
          </p:nvPr>
        </p:nvGraphicFramePr>
        <p:xfrm>
          <a:off x="233163" y="1064641"/>
          <a:ext cx="11614150" cy="5613249"/>
        </p:xfrm>
        <a:graphic>
          <a:graphicData uri="http://schemas.openxmlformats.org/drawingml/2006/table">
            <a:tbl>
              <a:tblPr/>
              <a:tblGrid>
                <a:gridCol w="2299855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01275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4301537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1100852"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Tên gió</a:t>
                      </a:r>
                    </a:p>
                  </a:txBody>
                  <a:tcPr marT="45719" marB="45719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Phạm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 vi </a:t>
                      </a: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hoạt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động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 (</a:t>
                      </a: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từ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vĩ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độ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nào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đến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vĩ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độ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 </a:t>
                      </a:r>
                      <a:r>
                        <a:rPr kumimoji="0" lang="en-US" sz="28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nào</a:t>
                      </a:r>
                      <a:r>
                        <a:rPr kumimoji="0" lang="en-US" sz="2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)</a:t>
                      </a:r>
                    </a:p>
                  </a:txBody>
                  <a:tcPr marT="45719" marB="45719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r>
                        <a:rPr kumimoji="0" lang="en-US" sz="2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</a:rPr>
                        <a:t>Hướng thổi</a:t>
                      </a:r>
                    </a:p>
                  </a:txBody>
                  <a:tcPr marT="45719" marB="45719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308107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</a:txBody>
                  <a:tcPr marT="45719" marB="45719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</a:txBody>
                  <a:tcPr marT="45719" marB="45719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</a:txBody>
                  <a:tcPr marT="45719" marB="45719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602145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</a:txBody>
                  <a:tcPr marT="45719" marB="45719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</a:txBody>
                  <a:tcPr marT="45719" marB="45719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</a:txBody>
                  <a:tcPr marT="45719" marB="45719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1602145"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</a:txBody>
                  <a:tcPr marT="45719" marB="45719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</a:txBody>
                  <a:tcPr marT="45719" marB="45719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  <a:p>
                      <a:pPr marL="0" marR="0" lvl="0" indent="0" algn="l" defTabSz="914400" rtl="0" eaLnBrk="0" fontAlgn="base" latinLnBrk="0" hangingPunct="0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>
                          <a:schemeClr val="tx2"/>
                        </a:buClr>
                        <a:buSzTx/>
                        <a:buFont typeface="Wingdings" panose="05000000000000000000" pitchFamily="2" charset="2"/>
                        <a:buNone/>
                      </a:pPr>
                      <a:endParaRPr kumimoji="0" lang="en-US" sz="2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</a:endParaRPr>
                    </a:p>
                  </a:txBody>
                  <a:tcPr marT="45719" marB="45719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  <p:sp>
        <p:nvSpPr>
          <p:cNvPr id="23576" name="Text Box 27"/>
          <p:cNvSpPr txBox="1">
            <a:spLocks noChangeArrowheads="1"/>
          </p:cNvSpPr>
          <p:nvPr/>
        </p:nvSpPr>
        <p:spPr bwMode="auto">
          <a:xfrm>
            <a:off x="644236" y="2532272"/>
            <a:ext cx="1828800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400" b="1" dirty="0" err="1"/>
              <a:t>Gió</a:t>
            </a:r>
            <a:r>
              <a:rPr lang="en-US" altLang="en-US" sz="2400" b="1" dirty="0"/>
              <a:t> </a:t>
            </a:r>
            <a:r>
              <a:rPr lang="en-US" altLang="en-US" sz="2400" b="1" dirty="0" err="1"/>
              <a:t>tín</a:t>
            </a:r>
            <a:r>
              <a:rPr lang="en-US" altLang="en-US" sz="2400" b="1" dirty="0"/>
              <a:t> </a:t>
            </a:r>
            <a:r>
              <a:rPr lang="en-US" altLang="en-US" sz="2400" b="1" dirty="0" err="1"/>
              <a:t>phong</a:t>
            </a:r>
            <a:endParaRPr lang="en-US" altLang="en-US" sz="2400" b="1" dirty="0"/>
          </a:p>
        </p:txBody>
      </p:sp>
      <p:sp>
        <p:nvSpPr>
          <p:cNvPr id="23577" name="Text Box 27"/>
          <p:cNvSpPr txBox="1">
            <a:spLocks noChangeArrowheads="1"/>
          </p:cNvSpPr>
          <p:nvPr/>
        </p:nvSpPr>
        <p:spPr bwMode="auto">
          <a:xfrm>
            <a:off x="415636" y="3816864"/>
            <a:ext cx="2286000" cy="10156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400" b="1" dirty="0" err="1"/>
              <a:t>Gió</a:t>
            </a:r>
            <a:r>
              <a:rPr lang="en-US" altLang="en-US" sz="2400" b="1" dirty="0"/>
              <a:t> </a:t>
            </a:r>
            <a:endParaRPr lang="en-US" altLang="en-US" sz="2400" b="1" dirty="0" smtClean="0"/>
          </a:p>
          <a:p>
            <a:pPr algn="ctr" eaLnBrk="1" hangingPunct="1">
              <a:spcBef>
                <a:spcPct val="50000"/>
              </a:spcBef>
            </a:pPr>
            <a:r>
              <a:rPr lang="en-US" altLang="en-US" sz="2400" b="1" dirty="0" err="1" smtClean="0"/>
              <a:t>Tây</a:t>
            </a:r>
            <a:r>
              <a:rPr lang="en-US" altLang="en-US" sz="2400" b="1" dirty="0" smtClean="0"/>
              <a:t> </a:t>
            </a:r>
            <a:r>
              <a:rPr lang="en-US" altLang="en-US" sz="2400" b="1" dirty="0" err="1"/>
              <a:t>ôn</a:t>
            </a:r>
            <a:r>
              <a:rPr lang="en-US" altLang="en-US" sz="2400" b="1" dirty="0"/>
              <a:t> </a:t>
            </a:r>
            <a:r>
              <a:rPr lang="en-US" altLang="en-US" sz="2400" b="1" dirty="0" err="1"/>
              <a:t>Đới</a:t>
            </a:r>
            <a:endParaRPr lang="en-US" altLang="en-US" sz="2400" b="1" dirty="0"/>
          </a:p>
        </p:txBody>
      </p:sp>
      <p:sp>
        <p:nvSpPr>
          <p:cNvPr id="23578" name="Text Box 27"/>
          <p:cNvSpPr txBox="1">
            <a:spLocks noChangeArrowheads="1"/>
          </p:cNvSpPr>
          <p:nvPr/>
        </p:nvSpPr>
        <p:spPr bwMode="auto">
          <a:xfrm>
            <a:off x="644236" y="5499169"/>
            <a:ext cx="1828800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2400" b="1" dirty="0" err="1"/>
              <a:t>Gió</a:t>
            </a:r>
            <a:r>
              <a:rPr lang="en-US" altLang="en-US" sz="2400" b="1" dirty="0"/>
              <a:t> </a:t>
            </a:r>
            <a:r>
              <a:rPr lang="en-US" altLang="en-US" sz="2400" b="1" dirty="0" err="1"/>
              <a:t>Đông</a:t>
            </a:r>
            <a:r>
              <a:rPr lang="en-US" altLang="en-US" sz="2400" b="1" dirty="0"/>
              <a:t> </a:t>
            </a:r>
            <a:r>
              <a:rPr lang="en-US" altLang="en-US" sz="2400" b="1" dirty="0" err="1"/>
              <a:t>Cực</a:t>
            </a:r>
            <a:endParaRPr lang="en-US" altLang="en-US" sz="2400" b="1" dirty="0"/>
          </a:p>
        </p:txBody>
      </p:sp>
      <p:sp>
        <p:nvSpPr>
          <p:cNvPr id="24609" name="Text Box 27"/>
          <p:cNvSpPr txBox="1">
            <a:spLocks noChangeArrowheads="1"/>
          </p:cNvSpPr>
          <p:nvPr/>
        </p:nvSpPr>
        <p:spPr bwMode="auto">
          <a:xfrm>
            <a:off x="2701636" y="2526042"/>
            <a:ext cx="4860815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20000"/>
              </a:spcBef>
              <a:buClr>
                <a:schemeClr val="tx2"/>
              </a:buClr>
              <a:buFont typeface="Wingdings" panose="05000000000000000000" pitchFamily="2" charset="2"/>
              <a:buNone/>
            </a:pPr>
            <a:r>
              <a:rPr lang="en-US" altLang="en-US" sz="2400" dirty="0" err="1"/>
              <a:t>Thổi</a:t>
            </a:r>
            <a:r>
              <a:rPr lang="en-US" altLang="en-US" sz="2400" dirty="0"/>
              <a:t> </a:t>
            </a:r>
            <a:r>
              <a:rPr lang="en-US" altLang="en-US" sz="2400" dirty="0" err="1"/>
              <a:t>từ</a:t>
            </a:r>
            <a:r>
              <a:rPr lang="en-US" altLang="en-US" sz="2400" dirty="0"/>
              <a:t> </a:t>
            </a:r>
            <a:r>
              <a:rPr lang="en-US" altLang="en-US" sz="2400" dirty="0" err="1"/>
              <a:t>khoảng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các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vĩ</a:t>
            </a:r>
            <a:r>
              <a:rPr lang="en-US" altLang="en-US" sz="2400" dirty="0"/>
              <a:t> </a:t>
            </a:r>
            <a:r>
              <a:rPr lang="en-US" altLang="en-US" sz="2400" dirty="0" err="1"/>
              <a:t>độ</a:t>
            </a:r>
            <a:r>
              <a:rPr lang="en-US" altLang="en-US" sz="2400" dirty="0"/>
              <a:t> 30</a:t>
            </a:r>
            <a:r>
              <a:rPr lang="en-US" altLang="en-US" sz="2400" baseline="30000" dirty="0"/>
              <a:t>0</a:t>
            </a:r>
            <a:r>
              <a:rPr lang="en-US" altLang="en-US" sz="2400" dirty="0"/>
              <a:t> </a:t>
            </a:r>
            <a:r>
              <a:rPr lang="en-US" altLang="en-US" sz="2400" dirty="0" err="1"/>
              <a:t>Bắc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và</a:t>
            </a:r>
            <a:r>
              <a:rPr lang="en-US" altLang="en-US" sz="2400" dirty="0"/>
              <a:t> Nam </a:t>
            </a:r>
            <a:r>
              <a:rPr lang="en-US" altLang="en-US" sz="2400" dirty="0" err="1"/>
              <a:t>về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vĩ</a:t>
            </a:r>
            <a:r>
              <a:rPr lang="en-US" altLang="en-US" sz="2400" dirty="0"/>
              <a:t> </a:t>
            </a:r>
            <a:r>
              <a:rPr lang="en-US" altLang="en-US" sz="2400" dirty="0" err="1"/>
              <a:t>độ</a:t>
            </a:r>
            <a:r>
              <a:rPr lang="en-US" altLang="en-US" sz="2400" dirty="0"/>
              <a:t> 0</a:t>
            </a:r>
            <a:r>
              <a:rPr lang="en-US" altLang="en-US" sz="2400" baseline="30000" dirty="0"/>
              <a:t>0</a:t>
            </a:r>
            <a:r>
              <a:rPr lang="en-US" altLang="en-US" sz="2400" dirty="0"/>
              <a:t> (</a:t>
            </a:r>
            <a:r>
              <a:rPr lang="en-US" altLang="en-US" sz="2400" dirty="0" err="1"/>
              <a:t>xích</a:t>
            </a:r>
            <a:r>
              <a:rPr lang="en-US" altLang="en-US" sz="2400" dirty="0"/>
              <a:t> </a:t>
            </a:r>
            <a:r>
              <a:rPr lang="en-US" altLang="en-US" sz="2400" dirty="0" err="1"/>
              <a:t>đạo</a:t>
            </a:r>
            <a:r>
              <a:rPr lang="en-US" altLang="en-US" sz="2400" dirty="0"/>
              <a:t>)</a:t>
            </a:r>
          </a:p>
        </p:txBody>
      </p:sp>
      <p:sp>
        <p:nvSpPr>
          <p:cNvPr id="24610" name="Text Box 27"/>
          <p:cNvSpPr txBox="1">
            <a:spLocks noChangeArrowheads="1"/>
          </p:cNvSpPr>
          <p:nvPr/>
        </p:nvSpPr>
        <p:spPr bwMode="auto">
          <a:xfrm>
            <a:off x="2701636" y="3770698"/>
            <a:ext cx="4932452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2400" dirty="0" err="1"/>
              <a:t>Thổi</a:t>
            </a:r>
            <a:r>
              <a:rPr lang="en-US" altLang="en-US" sz="2400" dirty="0"/>
              <a:t> </a:t>
            </a:r>
            <a:r>
              <a:rPr lang="en-US" altLang="en-US" sz="2400" dirty="0" err="1"/>
              <a:t>từ</a:t>
            </a:r>
            <a:r>
              <a:rPr lang="en-US" altLang="en-US" sz="2400" dirty="0"/>
              <a:t> </a:t>
            </a:r>
            <a:r>
              <a:rPr lang="en-US" altLang="en-US" sz="2400" dirty="0" err="1"/>
              <a:t>khoảng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các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vĩ</a:t>
            </a:r>
            <a:r>
              <a:rPr lang="en-US" altLang="en-US" sz="2400" dirty="0"/>
              <a:t> </a:t>
            </a:r>
            <a:r>
              <a:rPr lang="en-US" altLang="en-US" sz="2400" dirty="0" err="1"/>
              <a:t>độ</a:t>
            </a:r>
            <a:r>
              <a:rPr lang="en-US" altLang="en-US" sz="2400" dirty="0"/>
              <a:t> 30</a:t>
            </a:r>
            <a:r>
              <a:rPr lang="en-US" altLang="en-US" sz="2400" baseline="30000" dirty="0"/>
              <a:t>0</a:t>
            </a:r>
            <a:r>
              <a:rPr lang="en-US" altLang="en-US" sz="2400" dirty="0"/>
              <a:t> </a:t>
            </a:r>
            <a:r>
              <a:rPr lang="en-US" altLang="en-US" sz="2400" dirty="0" err="1"/>
              <a:t>Bắc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và</a:t>
            </a:r>
            <a:r>
              <a:rPr lang="en-US" altLang="en-US" sz="2400" dirty="0"/>
              <a:t> Nam </a:t>
            </a:r>
            <a:r>
              <a:rPr lang="en-US" altLang="en-US" sz="2400" dirty="0" err="1"/>
              <a:t>lên</a:t>
            </a:r>
            <a:r>
              <a:rPr lang="en-US" altLang="en-US" sz="2400" dirty="0"/>
              <a:t> </a:t>
            </a:r>
            <a:r>
              <a:rPr lang="en-US" altLang="en-US" sz="2400" dirty="0" err="1"/>
              <a:t>khoảng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các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vĩ</a:t>
            </a:r>
            <a:r>
              <a:rPr lang="en-US" altLang="en-US" sz="2400" dirty="0"/>
              <a:t> </a:t>
            </a:r>
            <a:r>
              <a:rPr lang="en-US" altLang="en-US" sz="2400" dirty="0" err="1"/>
              <a:t>độ</a:t>
            </a:r>
            <a:r>
              <a:rPr lang="en-US" altLang="en-US" sz="2400" dirty="0"/>
              <a:t> 60</a:t>
            </a:r>
            <a:r>
              <a:rPr lang="en-US" altLang="en-US" sz="2400" baseline="30000" dirty="0"/>
              <a:t>0</a:t>
            </a:r>
            <a:r>
              <a:rPr lang="en-US" altLang="en-US" sz="2400" dirty="0"/>
              <a:t> </a:t>
            </a:r>
            <a:r>
              <a:rPr lang="en-US" altLang="en-US" sz="2400" dirty="0" err="1"/>
              <a:t>Bắc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và</a:t>
            </a:r>
            <a:r>
              <a:rPr lang="en-US" altLang="en-US" sz="2400" dirty="0"/>
              <a:t> Nam.</a:t>
            </a:r>
          </a:p>
        </p:txBody>
      </p:sp>
      <p:sp>
        <p:nvSpPr>
          <p:cNvPr id="24611" name="Text Box 27"/>
          <p:cNvSpPr txBox="1">
            <a:spLocks noChangeArrowheads="1"/>
          </p:cNvSpPr>
          <p:nvPr/>
        </p:nvSpPr>
        <p:spPr bwMode="auto">
          <a:xfrm>
            <a:off x="2620674" y="5286122"/>
            <a:ext cx="5004087" cy="12003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2400" dirty="0" err="1"/>
              <a:t>Thổi</a:t>
            </a:r>
            <a:r>
              <a:rPr lang="en-US" altLang="en-US" sz="2400" dirty="0"/>
              <a:t> </a:t>
            </a:r>
            <a:r>
              <a:rPr lang="en-US" altLang="en-US" sz="2400" dirty="0" err="1"/>
              <a:t>từ</a:t>
            </a:r>
            <a:r>
              <a:rPr lang="en-US" altLang="en-US" sz="2400" dirty="0"/>
              <a:t> </a:t>
            </a:r>
            <a:r>
              <a:rPr lang="en-US" altLang="en-US" sz="2400" dirty="0" err="1"/>
              <a:t>khoảng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các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vĩ</a:t>
            </a:r>
            <a:r>
              <a:rPr lang="en-US" altLang="en-US" sz="2400" dirty="0"/>
              <a:t> </a:t>
            </a:r>
            <a:r>
              <a:rPr lang="en-US" altLang="en-US" sz="2400" dirty="0" err="1"/>
              <a:t>độ</a:t>
            </a:r>
            <a:r>
              <a:rPr lang="en-US" altLang="en-US" sz="2400" dirty="0"/>
              <a:t> 90</a:t>
            </a:r>
            <a:r>
              <a:rPr lang="en-US" altLang="en-US" sz="2400" baseline="30000" dirty="0"/>
              <a:t>0</a:t>
            </a:r>
            <a:r>
              <a:rPr lang="en-US" altLang="en-US" sz="2400" dirty="0"/>
              <a:t> </a:t>
            </a:r>
            <a:r>
              <a:rPr lang="en-US" altLang="en-US" sz="2400" dirty="0" err="1"/>
              <a:t>Bắc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và</a:t>
            </a:r>
            <a:r>
              <a:rPr lang="en-US" altLang="en-US" sz="2400" dirty="0"/>
              <a:t> Nam </a:t>
            </a:r>
            <a:r>
              <a:rPr lang="en-US" altLang="en-US" sz="2400" dirty="0" err="1"/>
              <a:t>về</a:t>
            </a:r>
            <a:r>
              <a:rPr lang="en-US" altLang="en-US" sz="2400" dirty="0"/>
              <a:t> </a:t>
            </a:r>
            <a:r>
              <a:rPr lang="en-US" altLang="en-US" sz="2400" dirty="0" err="1"/>
              <a:t>khoảng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các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vĩ</a:t>
            </a:r>
            <a:r>
              <a:rPr lang="en-US" altLang="en-US" sz="2400" dirty="0"/>
              <a:t> </a:t>
            </a:r>
            <a:r>
              <a:rPr lang="en-US" altLang="en-US" sz="2400" dirty="0" err="1"/>
              <a:t>độ</a:t>
            </a:r>
            <a:r>
              <a:rPr lang="en-US" altLang="en-US" sz="2400" dirty="0"/>
              <a:t> 60</a:t>
            </a:r>
            <a:r>
              <a:rPr lang="en-US" altLang="en-US" sz="2400" baseline="30000" dirty="0"/>
              <a:t>0</a:t>
            </a:r>
            <a:r>
              <a:rPr lang="en-US" altLang="en-US" sz="2400" dirty="0"/>
              <a:t> </a:t>
            </a:r>
            <a:r>
              <a:rPr lang="en-US" altLang="en-US" sz="2400" dirty="0" err="1"/>
              <a:t>Bắc</a:t>
            </a:r>
            <a:r>
              <a:rPr lang="en-US" altLang="en-US" sz="2400" dirty="0"/>
              <a:t> </a:t>
            </a:r>
            <a:r>
              <a:rPr lang="en-US" altLang="en-US" sz="2400" dirty="0" err="1"/>
              <a:t>và</a:t>
            </a:r>
            <a:r>
              <a:rPr lang="en-US" altLang="en-US" sz="2400" dirty="0"/>
              <a:t> Nam.</a:t>
            </a:r>
            <a:endParaRPr lang="en-US" altLang="en-US" sz="2400" b="1" dirty="0">
              <a:solidFill>
                <a:srgbClr val="FF0000"/>
              </a:solidFill>
            </a:endParaRPr>
          </a:p>
        </p:txBody>
      </p:sp>
      <p:sp>
        <p:nvSpPr>
          <p:cNvPr id="24627" name="Text Box 27"/>
          <p:cNvSpPr txBox="1">
            <a:spLocks noChangeArrowheads="1"/>
          </p:cNvSpPr>
          <p:nvPr/>
        </p:nvSpPr>
        <p:spPr bwMode="auto">
          <a:xfrm>
            <a:off x="7598269" y="2196362"/>
            <a:ext cx="4213225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/>
            <a:r>
              <a:rPr lang="en-US" altLang="en-US" sz="2400" dirty="0"/>
              <a:t>- </a:t>
            </a:r>
            <a:r>
              <a:rPr lang="en-US" altLang="en-US" sz="2400" dirty="0" err="1"/>
              <a:t>Nửa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cầu</a:t>
            </a:r>
            <a:r>
              <a:rPr lang="en-US" altLang="en-US" sz="2400" dirty="0"/>
              <a:t> </a:t>
            </a:r>
            <a:r>
              <a:rPr lang="en-US" altLang="en-US" sz="2400" dirty="0" err="1"/>
              <a:t>Bắc</a:t>
            </a:r>
            <a:r>
              <a:rPr lang="en-US" altLang="en-US" sz="2400" dirty="0"/>
              <a:t>: </a:t>
            </a:r>
            <a:r>
              <a:rPr lang="en-US" altLang="en-US" sz="2400" dirty="0" err="1"/>
              <a:t>hướng</a:t>
            </a:r>
            <a:r>
              <a:rPr lang="en-US" altLang="en-US" sz="2400" dirty="0"/>
              <a:t> </a:t>
            </a:r>
            <a:r>
              <a:rPr lang="en-US" altLang="en-US" sz="2400" dirty="0" smtClean="0"/>
              <a:t>ĐB</a:t>
            </a:r>
            <a:endParaRPr lang="en-US" altLang="en-US" sz="2400" dirty="0"/>
          </a:p>
          <a:p>
            <a:pPr eaLnBrk="1" hangingPunct="1"/>
            <a:r>
              <a:rPr lang="en-US" altLang="en-US" sz="2400" dirty="0"/>
              <a:t>- </a:t>
            </a:r>
            <a:r>
              <a:rPr lang="en-US" altLang="en-US" sz="2400" dirty="0" err="1"/>
              <a:t>Nửa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cầu</a:t>
            </a:r>
            <a:r>
              <a:rPr lang="en-US" altLang="en-US" sz="2400" dirty="0"/>
              <a:t> Nam: </a:t>
            </a:r>
            <a:r>
              <a:rPr lang="en-US" altLang="en-US" sz="2400" dirty="0" err="1"/>
              <a:t>hướng</a:t>
            </a:r>
            <a:r>
              <a:rPr lang="en-US" altLang="en-US" sz="2400" dirty="0"/>
              <a:t> </a:t>
            </a:r>
            <a:r>
              <a:rPr lang="en-US" altLang="en-US" sz="2400" dirty="0" smtClean="0"/>
              <a:t>ĐN</a:t>
            </a:r>
            <a:endParaRPr lang="en-US" altLang="en-US" sz="2400" b="1" dirty="0">
              <a:solidFill>
                <a:srgbClr val="FF0000"/>
              </a:solidFill>
            </a:endParaRPr>
          </a:p>
        </p:txBody>
      </p:sp>
      <p:sp>
        <p:nvSpPr>
          <p:cNvPr id="24631" name="Text Box 27"/>
          <p:cNvSpPr txBox="1">
            <a:spLocks noChangeArrowheads="1"/>
          </p:cNvSpPr>
          <p:nvPr/>
        </p:nvSpPr>
        <p:spPr bwMode="auto">
          <a:xfrm>
            <a:off x="7564931" y="3749091"/>
            <a:ext cx="4213226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/>
            <a:r>
              <a:rPr lang="en-US" altLang="en-US" sz="2400" dirty="0"/>
              <a:t>- </a:t>
            </a:r>
            <a:r>
              <a:rPr lang="en-US" altLang="en-US" sz="2400" dirty="0" err="1"/>
              <a:t>Nửa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cầu</a:t>
            </a:r>
            <a:r>
              <a:rPr lang="en-US" altLang="en-US" sz="2400" dirty="0"/>
              <a:t> </a:t>
            </a:r>
            <a:r>
              <a:rPr lang="en-US" altLang="en-US" sz="2400" dirty="0" err="1"/>
              <a:t>Bắc</a:t>
            </a:r>
            <a:r>
              <a:rPr lang="en-US" altLang="en-US" sz="2400" dirty="0"/>
              <a:t>: </a:t>
            </a:r>
            <a:r>
              <a:rPr lang="en-US" altLang="en-US" sz="2400" dirty="0" err="1"/>
              <a:t>hướng</a:t>
            </a:r>
            <a:r>
              <a:rPr lang="en-US" altLang="en-US" sz="2400" dirty="0"/>
              <a:t> </a:t>
            </a:r>
            <a:r>
              <a:rPr lang="en-US" altLang="en-US" sz="2400" dirty="0" err="1"/>
              <a:t>Tây</a:t>
            </a:r>
            <a:r>
              <a:rPr lang="en-US" altLang="en-US" sz="2400" dirty="0"/>
              <a:t> Nam.</a:t>
            </a:r>
          </a:p>
          <a:p>
            <a:pPr eaLnBrk="1" hangingPunct="1"/>
            <a:r>
              <a:rPr lang="en-US" altLang="en-US" sz="2400" dirty="0"/>
              <a:t>- </a:t>
            </a:r>
            <a:r>
              <a:rPr lang="en-US" altLang="en-US" sz="2400" dirty="0" err="1"/>
              <a:t>Nửa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cầu</a:t>
            </a:r>
            <a:r>
              <a:rPr lang="en-US" altLang="en-US" sz="2400" dirty="0"/>
              <a:t> Nam: </a:t>
            </a:r>
            <a:r>
              <a:rPr lang="en-US" altLang="en-US" sz="2400" dirty="0" err="1"/>
              <a:t>hướng</a:t>
            </a:r>
            <a:r>
              <a:rPr lang="en-US" altLang="en-US" sz="2400" dirty="0"/>
              <a:t> </a:t>
            </a:r>
            <a:r>
              <a:rPr lang="en-US" altLang="en-US" sz="2400" dirty="0" err="1"/>
              <a:t>Tây</a:t>
            </a:r>
            <a:r>
              <a:rPr lang="en-US" altLang="en-US" sz="2400" dirty="0"/>
              <a:t> </a:t>
            </a:r>
            <a:r>
              <a:rPr lang="en-US" altLang="en-US" sz="2400" dirty="0" err="1"/>
              <a:t>Bắc</a:t>
            </a:r>
            <a:r>
              <a:rPr lang="en-US" altLang="en-US" sz="2400" dirty="0"/>
              <a:t>.</a:t>
            </a:r>
            <a:endParaRPr lang="en-US" altLang="en-US" sz="2400" b="1" dirty="0">
              <a:solidFill>
                <a:srgbClr val="FF0000"/>
              </a:solidFill>
            </a:endParaRPr>
          </a:p>
        </p:txBody>
      </p:sp>
      <p:sp>
        <p:nvSpPr>
          <p:cNvPr id="24632" name="Text Box 27"/>
          <p:cNvSpPr txBox="1">
            <a:spLocks noChangeArrowheads="1"/>
          </p:cNvSpPr>
          <p:nvPr/>
        </p:nvSpPr>
        <p:spPr bwMode="auto">
          <a:xfrm>
            <a:off x="7634088" y="5129837"/>
            <a:ext cx="4074913" cy="1569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/>
            <a:r>
              <a:rPr lang="en-US" altLang="en-US" sz="2400" dirty="0"/>
              <a:t>- </a:t>
            </a:r>
            <a:r>
              <a:rPr lang="en-US" altLang="en-US" sz="2400" dirty="0" err="1"/>
              <a:t>Nửa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cầu</a:t>
            </a:r>
            <a:r>
              <a:rPr lang="en-US" altLang="en-US" sz="2400" dirty="0"/>
              <a:t> </a:t>
            </a:r>
            <a:r>
              <a:rPr lang="en-US" altLang="en-US" sz="2400" dirty="0" err="1"/>
              <a:t>Bắc</a:t>
            </a:r>
            <a:r>
              <a:rPr lang="en-US" altLang="en-US" sz="2400" dirty="0"/>
              <a:t>: </a:t>
            </a:r>
            <a:r>
              <a:rPr lang="en-US" altLang="en-US" sz="2400" dirty="0" err="1"/>
              <a:t>hướng</a:t>
            </a:r>
            <a:r>
              <a:rPr lang="en-US" altLang="en-US" sz="2400" dirty="0"/>
              <a:t> </a:t>
            </a:r>
            <a:r>
              <a:rPr lang="en-US" altLang="en-US" sz="2400" dirty="0" err="1"/>
              <a:t>Đông</a:t>
            </a:r>
            <a:r>
              <a:rPr lang="en-US" altLang="en-US" sz="2400" dirty="0"/>
              <a:t> </a:t>
            </a:r>
            <a:r>
              <a:rPr lang="en-US" altLang="en-US" sz="2400" dirty="0" err="1"/>
              <a:t>Bắc</a:t>
            </a:r>
            <a:r>
              <a:rPr lang="en-US" altLang="en-US" sz="2400" dirty="0"/>
              <a:t>.</a:t>
            </a:r>
          </a:p>
          <a:p>
            <a:pPr eaLnBrk="1" hangingPunct="1"/>
            <a:r>
              <a:rPr lang="en-US" altLang="en-US" sz="2400" dirty="0"/>
              <a:t>- </a:t>
            </a:r>
            <a:r>
              <a:rPr lang="en-US" altLang="en-US" sz="2400" dirty="0" err="1"/>
              <a:t>Nửa</a:t>
            </a:r>
            <a:r>
              <a:rPr lang="en-US" altLang="en-US" sz="2400" dirty="0"/>
              <a:t> </a:t>
            </a:r>
            <a:r>
              <a:rPr lang="en-US" altLang="en-US" sz="2400" dirty="0" err="1"/>
              <a:t>cầu</a:t>
            </a:r>
            <a:r>
              <a:rPr lang="en-US" altLang="en-US" sz="2400" dirty="0"/>
              <a:t> Nam: </a:t>
            </a:r>
            <a:r>
              <a:rPr lang="en-US" altLang="en-US" sz="2400" dirty="0" err="1"/>
              <a:t>hướng</a:t>
            </a:r>
            <a:r>
              <a:rPr lang="en-US" altLang="en-US" sz="2400" dirty="0"/>
              <a:t> </a:t>
            </a:r>
            <a:r>
              <a:rPr lang="en-US" altLang="en-US" sz="2400" dirty="0" err="1"/>
              <a:t>Đông</a:t>
            </a:r>
            <a:r>
              <a:rPr lang="en-US" altLang="en-US" sz="2400" dirty="0"/>
              <a:t> Nam.</a:t>
            </a:r>
            <a:endParaRPr lang="en-US" altLang="en-US" sz="2400" b="1" dirty="0">
              <a:solidFill>
                <a:srgbClr val="FF0000"/>
              </a:solidFill>
            </a:endParaRPr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20060AD2-06EC-41FF-BD1B-605339B5FEFC}"/>
              </a:ext>
            </a:extLst>
          </p:cNvPr>
          <p:cNvSpPr/>
          <p:nvPr/>
        </p:nvSpPr>
        <p:spPr>
          <a:xfrm>
            <a:off x="194821" y="26504"/>
            <a:ext cx="11895579" cy="899950"/>
          </a:xfrm>
          <a:prstGeom prst="roundRect">
            <a:avLst/>
          </a:prstGeom>
          <a:solidFill>
            <a:schemeClr val="accent2"/>
          </a:solidFill>
          <a:ln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 III.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Khí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áp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và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gió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trên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Trái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Đất</a:t>
            </a:r>
            <a:endParaRPr lang="en-US" sz="3200" b="1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algn="ctr"/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3200" b="1" dirty="0">
                <a:latin typeface="Arial" panose="020B0604020202020204" pitchFamily="34" charset="0"/>
                <a:cs typeface="Arial" panose="020B0604020202020204" pitchFamily="34" charset="0"/>
              </a:rPr>
              <a:t>2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r>
              <a:rPr lang="en-US" sz="3200" b="1" dirty="0" err="1">
                <a:latin typeface="Arial" panose="020B0604020202020204" pitchFamily="34" charset="0"/>
                <a:cs typeface="Arial" panose="020B0604020202020204" pitchFamily="34" charset="0"/>
              </a:rPr>
              <a:t>G</a:t>
            </a:r>
            <a:r>
              <a:rPr lang="en-US" sz="3200" b="1" dirty="0" err="1" smtClean="0">
                <a:latin typeface="Arial" panose="020B0604020202020204" pitchFamily="34" charset="0"/>
                <a:cs typeface="Arial" panose="020B0604020202020204" pitchFamily="34" charset="0"/>
              </a:rPr>
              <a:t>ió</a:t>
            </a:r>
            <a:r>
              <a:rPr lang="en-US" sz="3200" b="1" dirty="0" smtClean="0">
                <a:latin typeface="Arial" panose="020B0604020202020204" pitchFamily="34" charset="0"/>
                <a:cs typeface="Arial" panose="020B0604020202020204" pitchFamily="34" charset="0"/>
              </a:rPr>
              <a:t>:</a:t>
            </a:r>
            <a:endParaRPr lang="en-US" sz="32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18863080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46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246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7" dur="500"/>
                                        <p:tgtEl>
                                          <p:spTgt spid="246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2" dur="500"/>
                                        <p:tgtEl>
                                          <p:spTgt spid="246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246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246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609" grpId="0"/>
      <p:bldP spid="24610" grpId="0"/>
      <p:bldP spid="24611" grpId="0"/>
      <p:bldP spid="24627" grpId="0"/>
      <p:bldP spid="24631" grpId="0"/>
      <p:bldP spid="24632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6"/>
          <p:cNvSpPr>
            <a:spLocks noGrp="1" noChangeArrowheads="1"/>
          </p:cNvSpPr>
          <p:nvPr>
            <p:ph type="title"/>
          </p:nvPr>
        </p:nvSpPr>
        <p:spPr>
          <a:xfrm>
            <a:off x="4390593" y="6415450"/>
            <a:ext cx="5867400" cy="306388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en-US" altLang="en-US" sz="2400" b="1" dirty="0">
                <a:solidFill>
                  <a:srgbClr val="02040A"/>
                </a:solidFill>
                <a:latin typeface="Times New Roman" panose="02020603050405020304" pitchFamily="18" charset="0"/>
              </a:rPr>
              <a:t>TÁC ĐỘNG TIÊU CỰC</a:t>
            </a:r>
            <a:endParaRPr lang="en-US" altLang="en-US" sz="2400" b="1" dirty="0">
              <a:solidFill>
                <a:srgbClr val="02040A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Rectangle 6"/>
          <p:cNvSpPr txBox="1">
            <a:spLocks noChangeArrowheads="1"/>
          </p:cNvSpPr>
          <p:nvPr/>
        </p:nvSpPr>
        <p:spPr bwMode="auto">
          <a:xfrm>
            <a:off x="3390900" y="3403600"/>
            <a:ext cx="5867400" cy="3063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/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>
              <a:defRPr/>
            </a:pPr>
            <a:r>
              <a:rPr lang="en-US" altLang="en-US" sz="2400" b="1" noProof="1">
                <a:solidFill>
                  <a:srgbClr val="02040A"/>
                </a:solidFill>
                <a:effectLst>
                  <a:outerShdw blurRad="38100" dist="38100" dir="2700000" algn="tl">
                    <a:srgbClr val="C0C0C0"/>
                  </a:outerShdw>
                </a:effectLst>
                <a:cs typeface="Times New Roman" panose="02020603050405020304" pitchFamily="18" charset="0"/>
              </a:rPr>
              <a:t> TÁC ĐỘNG TÍCH CỰC</a:t>
            </a:r>
          </a:p>
        </p:txBody>
      </p:sp>
      <p:sp>
        <p:nvSpPr>
          <p:cNvPr id="10" name="Rectangle 6"/>
          <p:cNvSpPr txBox="1">
            <a:spLocks noChangeArrowheads="1"/>
          </p:cNvSpPr>
          <p:nvPr/>
        </p:nvSpPr>
        <p:spPr bwMode="auto">
          <a:xfrm>
            <a:off x="3581400" y="304800"/>
            <a:ext cx="5867400" cy="3063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ctr"/>
          <a:lstStyle/>
          <a:p>
            <a:pPr algn="ctr" eaLnBrk="1" hangingPunct="1">
              <a:defRPr/>
            </a:pPr>
            <a:r>
              <a:rPr sz="2400" b="1" noProof="1">
                <a:solidFill>
                  <a:srgbClr val="02040A"/>
                </a:solidFill>
                <a:effectLst>
                  <a:outerShdw blurRad="38100" dist="38100" dir="2700000">
                    <a:srgbClr val="C0C0C0"/>
                  </a:outerShdw>
                </a:effectLst>
                <a:cs typeface="Times New Roman" panose="02020603050405020304" pitchFamily="18" charset="0"/>
              </a:rPr>
              <a:t>MỘT SỐ TÁC ĐỘNG CỦA GIÓ</a:t>
            </a:r>
            <a:endParaRPr sz="2400" b="1" noProof="1">
              <a:solidFill>
                <a:srgbClr val="02040A"/>
              </a:solidFill>
              <a:effectLst>
                <a:outerShdw blurRad="38100" dist="38100" dir="2700000">
                  <a:srgbClr val="C0C0C0"/>
                </a:outerShdw>
              </a:effectLst>
              <a:ea typeface="Times New Roman" panose="02020603050405020304" pitchFamily="18" charset="0"/>
            </a:endParaRPr>
          </a:p>
        </p:txBody>
      </p:sp>
      <p:pic>
        <p:nvPicPr>
          <p:cNvPr id="1026" name="Picture 2" descr="Thuyền từ lướt sóng – Làng Mai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36436" y="677865"/>
            <a:ext cx="4359564" cy="25717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1736436" y="2517968"/>
            <a:ext cx="435224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4"/>
              </a:rPr>
              <a:t>https://langmai.org/tang-kinh-cac/la-thu-lang-mai/la-thu-lang-mai-42-2019/thuyen-tu-luot-song</a:t>
            </a:r>
            <a:r>
              <a:rPr lang="en-US" dirty="0" smtClean="0">
                <a:hlinkClick r:id="rId4"/>
              </a:rPr>
              <a:t>/</a:t>
            </a:r>
            <a:r>
              <a:rPr lang="en-US" dirty="0" smtClean="0"/>
              <a:t> </a:t>
            </a:r>
            <a:endParaRPr lang="en-US" dirty="0"/>
          </a:p>
        </p:txBody>
      </p:sp>
      <p:pic>
        <p:nvPicPr>
          <p:cNvPr id="1028" name="Picture 4" descr="Mê mẩn những cánh đồng quạt gió Bình Thuận - Tổng cục Du lịch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86560" y="611188"/>
            <a:ext cx="4638458" cy="266362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6284443" y="2745363"/>
            <a:ext cx="444269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6"/>
              </a:rPr>
              <a:t>https://</a:t>
            </a:r>
            <a:r>
              <a:rPr lang="en-US" dirty="0" smtClean="0">
                <a:hlinkClick r:id="rId6"/>
              </a:rPr>
              <a:t>vietnamtourism.gov.vn/index.php/items/34324</a:t>
            </a:r>
            <a:r>
              <a:rPr lang="en-US" dirty="0" smtClean="0"/>
              <a:t> </a:t>
            </a:r>
            <a:endParaRPr lang="en-US" dirty="0"/>
          </a:p>
        </p:txBody>
      </p:sp>
      <p:pic>
        <p:nvPicPr>
          <p:cNvPr id="1030" name="Picture 6" descr="Ngay sau bão số 9, khả năng xuất hiện cơn bão số 10 trên Biển Đông | VTV.VN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36436" y="3800838"/>
            <a:ext cx="4359564" cy="252622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1736436" y="5443248"/>
            <a:ext cx="403629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8"/>
              </a:rPr>
              <a:t>https://</a:t>
            </a:r>
            <a:r>
              <a:rPr lang="en-US" dirty="0" smtClean="0">
                <a:hlinkClick r:id="rId8"/>
              </a:rPr>
              <a:t>vtv.vn/xa-hoi/ngay-sau-bao-so-9-kha-nang-xuat-hien-con-bao-so-10-tren-bien-dong-20201029093737695.htm</a:t>
            </a:r>
            <a:r>
              <a:rPr lang="en-US" dirty="0" smtClean="0"/>
              <a:t> </a:t>
            </a:r>
            <a:endParaRPr lang="en-US" dirty="0"/>
          </a:p>
        </p:txBody>
      </p:sp>
      <p:pic>
        <p:nvPicPr>
          <p:cNvPr id="1032" name="Picture 8" descr="Biển Đông chuẩn bị đón bão lớn, diễn biến khó lường khi tương tác với không  khí lạnh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86560" y="3838776"/>
            <a:ext cx="4638458" cy="25258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6186560" y="5408986"/>
            <a:ext cx="4442691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10"/>
              </a:rPr>
              <a:t>https://</a:t>
            </a:r>
            <a:r>
              <a:rPr lang="en-US" dirty="0" smtClean="0">
                <a:hlinkClick r:id="rId10"/>
              </a:rPr>
              <a:t>vov.vn/xa-hoi/tin-24h/bien-dong-sap-co-bao-lon-dien-bien-kho-luong-khi-tuong-tac-voi-khong-khi-lanh-895318.vov</a:t>
            </a:r>
            <a:r>
              <a:rPr lang="en-US" dirty="0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610714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63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386" grpId="0"/>
      <p:bldP spid="9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Picture 4" descr="Kết quả hình ảnh cho Hình ảnh nhà máy điện gió ở tỉnh Bình thuận"/>
          <p:cNvPicPr>
            <a:picLocks noGrp="1" noChangeAspect="1" noChangeArrowheads="1"/>
          </p:cNvPicPr>
          <p:nvPr>
            <p:ph type="title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981200" y="228600"/>
            <a:ext cx="3962400" cy="2743200"/>
          </a:xfrm>
        </p:spPr>
      </p:pic>
      <p:pic>
        <p:nvPicPr>
          <p:cNvPr id="26627" name="Picture 5" descr="Kết quả hình ảnh cho Hình ảnh nhà máy điện gió ở tỉnh Bình thuậ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3600" y="228600"/>
            <a:ext cx="4114800" cy="2743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6628" name="Picture 6" descr="Kết quả hình ảnh cho Hình ảnh nhà máy điện gió ở tỉnh Bình thuận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5000" y="3352800"/>
            <a:ext cx="8229600" cy="2895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629" name="Text Box 21"/>
          <p:cNvSpPr txBox="1">
            <a:spLocks noChangeArrowheads="1"/>
          </p:cNvSpPr>
          <p:nvPr/>
        </p:nvSpPr>
        <p:spPr bwMode="auto">
          <a:xfrm>
            <a:off x="4800600" y="6172200"/>
            <a:ext cx="4267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400" b="1"/>
              <a:t>Điện gió tỉnh Bình Thuận</a:t>
            </a:r>
          </a:p>
        </p:txBody>
      </p:sp>
      <p:sp>
        <p:nvSpPr>
          <p:cNvPr id="26630" name="Text Box 21"/>
          <p:cNvSpPr txBox="1">
            <a:spLocks noChangeArrowheads="1"/>
          </p:cNvSpPr>
          <p:nvPr/>
        </p:nvSpPr>
        <p:spPr bwMode="auto">
          <a:xfrm>
            <a:off x="4648200" y="2895600"/>
            <a:ext cx="3429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400" b="1"/>
              <a:t>Điện gió tỉnh Bạc Liêu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1981200" y="2325469"/>
            <a:ext cx="8077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5"/>
              </a:rPr>
              <a:t>https://</a:t>
            </a:r>
            <a:r>
              <a:rPr lang="en-US" dirty="0" smtClean="0">
                <a:hlinkClick r:id="rId5"/>
              </a:rPr>
              <a:t>www.coninco.com.vn/vi/blog/coninco-tham-du-le-khanh-thanh-dien-gio-bac-lieu-cong-suat-992-mw</a:t>
            </a:r>
            <a:r>
              <a:rPr lang="en-US" dirty="0" smtClean="0"/>
              <a:t> 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2014682" y="5602069"/>
            <a:ext cx="801023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6"/>
              </a:rPr>
              <a:t>https://</a:t>
            </a:r>
            <a:r>
              <a:rPr lang="en-US" dirty="0" smtClean="0">
                <a:hlinkClick r:id="rId6"/>
              </a:rPr>
              <a:t>baodautu.vn/canh-bao-landville-energy-ve-du-an-dien-gio-tai-binh-thuan-d2410.html</a:t>
            </a:r>
            <a:r>
              <a:rPr lang="en-US" dirty="0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74847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20"/>
          <p:cNvSpPr>
            <a:spLocks noChangeArrowheads="1"/>
          </p:cNvSpPr>
          <p:nvPr/>
        </p:nvSpPr>
        <p:spPr bwMode="auto">
          <a:xfrm>
            <a:off x="3810000" y="0"/>
            <a:ext cx="4495800" cy="5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/>
            <a:r>
              <a:rPr lang="en-US" altLang="en-US" sz="3200" b="1" u="sng" dirty="0" err="1" smtClean="0">
                <a:solidFill>
                  <a:srgbClr val="0000FF"/>
                </a:solidFill>
                <a:cs typeface="Times New Roman" panose="02020603050405020304" pitchFamily="18" charset="0"/>
              </a:rPr>
              <a:t>Luyện</a:t>
            </a:r>
            <a:r>
              <a:rPr lang="en-US" altLang="en-US" sz="3200" b="1" u="sng" dirty="0" smtClean="0">
                <a:solidFill>
                  <a:srgbClr val="0000FF"/>
                </a:solidFill>
                <a:cs typeface="Times New Roman" panose="02020603050405020304" pitchFamily="18" charset="0"/>
              </a:rPr>
              <a:t> </a:t>
            </a:r>
            <a:r>
              <a:rPr lang="en-US" altLang="en-US" sz="3200" b="1" u="sng" dirty="0" err="1" smtClean="0">
                <a:solidFill>
                  <a:srgbClr val="0000FF"/>
                </a:solidFill>
                <a:cs typeface="Times New Roman" panose="02020603050405020304" pitchFamily="18" charset="0"/>
              </a:rPr>
              <a:t>tập</a:t>
            </a:r>
            <a:endParaRPr lang="en-US" altLang="en-US" sz="3200" b="1" u="sng" dirty="0">
              <a:solidFill>
                <a:srgbClr val="0000FF"/>
              </a:solidFill>
              <a:cs typeface="Times New Roman" panose="02020603050405020304" pitchFamily="18" charset="0"/>
            </a:endParaRPr>
          </a:p>
        </p:txBody>
      </p:sp>
      <p:sp>
        <p:nvSpPr>
          <p:cNvPr id="143365" name="Text Box 5"/>
          <p:cNvSpPr txBox="1">
            <a:spLocks noChangeArrowheads="1"/>
          </p:cNvSpPr>
          <p:nvPr/>
        </p:nvSpPr>
        <p:spPr bwMode="auto">
          <a:xfrm>
            <a:off x="1304925" y="595967"/>
            <a:ext cx="8763000" cy="523220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Nối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các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ý ở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cột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bên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trái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với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cột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bên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phải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sao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cho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phù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 </a:t>
            </a:r>
            <a:r>
              <a:rPr lang="en-US" altLang="zh-CN" sz="2800" dirty="0" err="1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hợp</a:t>
            </a:r>
            <a:r>
              <a:rPr lang="en-US" altLang="zh-CN" sz="2800" dirty="0">
                <a:effectLst>
                  <a:outerShdw blurRad="38100" dist="38100" dir="2700000" algn="tl">
                    <a:srgbClr val="C0C0C0"/>
                  </a:outerShdw>
                </a:effectLst>
                <a:latin typeface="Times New Roman" panose="02020603050405020304" pitchFamily="18" charset="0"/>
                <a:ea typeface="SimSun" panose="02010600030101010101" pitchFamily="2" charset="-122"/>
                <a:cs typeface="Times New Roman" panose="02020603050405020304" pitchFamily="18" charset="0"/>
              </a:rPr>
              <a:t>:</a:t>
            </a:r>
          </a:p>
        </p:txBody>
      </p:sp>
      <p:sp>
        <p:nvSpPr>
          <p:cNvPr id="143368" name="Text Box 8"/>
          <p:cNvSpPr txBox="1">
            <a:spLocks noChangeArrowheads="1"/>
          </p:cNvSpPr>
          <p:nvPr/>
        </p:nvSpPr>
        <p:spPr bwMode="auto">
          <a:xfrm>
            <a:off x="1524000" y="1843088"/>
            <a:ext cx="2971800" cy="584200"/>
          </a:xfrm>
          <a:prstGeom prst="rect">
            <a:avLst/>
          </a:prstGeom>
          <a:noFill/>
          <a:ln w="38100">
            <a:solidFill>
              <a:srgbClr val="CC0099"/>
            </a:solidFill>
            <a:miter lim="800000"/>
          </a:ln>
          <a:effectLst/>
        </p:spPr>
        <p:txBody>
          <a:bodyPr>
            <a:spAutoFit/>
          </a:bodyPr>
          <a:lstStyle>
            <a:lvl1pPr eaLnBrk="0" hangingPunct="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 eaLnBrk="0" hangingPunct="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 eaLnBrk="0" hangingPunct="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 eaLnBrk="0" hangingPunct="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 eaLnBrk="0" hangingPunct="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algn="r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algn="r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algn="r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algn="r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defRPr/>
            </a:pPr>
            <a:r>
              <a:rPr lang="en-US" sz="3200" dirty="0">
                <a:effectLst>
                  <a:outerShdw blurRad="38100" dist="38100" dir="2700000" algn="tl">
                    <a:srgbClr val="C0C0C0"/>
                  </a:outerShdw>
                </a:effectLst>
              </a:rPr>
              <a:t>1. </a:t>
            </a:r>
            <a:r>
              <a:rPr lang="en-US" sz="3200" dirty="0" err="1">
                <a:effectLst>
                  <a:outerShdw blurRad="38100" dist="38100" dir="2700000" algn="tl">
                    <a:srgbClr val="C0C0C0"/>
                  </a:outerShdw>
                </a:effectLst>
              </a:rPr>
              <a:t>Đai</a:t>
            </a:r>
            <a:r>
              <a:rPr lang="en-US" sz="3200" dirty="0">
                <a:effectLst>
                  <a:outerShdw blurRad="38100" dist="38100" dir="2700000" algn="tl">
                    <a:srgbClr val="C0C0C0"/>
                  </a:outerShdw>
                </a:effectLst>
              </a:rPr>
              <a:t> </a:t>
            </a:r>
            <a:r>
              <a:rPr lang="en-US" sz="3200" dirty="0" err="1">
                <a:effectLst>
                  <a:outerShdw blurRad="38100" dist="38100" dir="2700000" algn="tl">
                    <a:srgbClr val="C0C0C0"/>
                  </a:outerShdw>
                </a:effectLst>
              </a:rPr>
              <a:t>khí</a:t>
            </a:r>
            <a:r>
              <a:rPr lang="en-US" sz="3200" dirty="0">
                <a:effectLst>
                  <a:outerShdw blurRad="38100" dist="38100" dir="2700000" algn="tl">
                    <a:srgbClr val="C0C0C0"/>
                  </a:outerShdw>
                </a:effectLst>
              </a:rPr>
              <a:t> </a:t>
            </a:r>
            <a:r>
              <a:rPr lang="en-US" sz="3200" dirty="0" err="1">
                <a:effectLst>
                  <a:outerShdw blurRad="38100" dist="38100" dir="2700000" algn="tl">
                    <a:srgbClr val="C0C0C0"/>
                  </a:outerShdw>
                </a:effectLst>
              </a:rPr>
              <a:t>áp</a:t>
            </a:r>
            <a:r>
              <a:rPr lang="en-US" sz="3200" dirty="0">
                <a:effectLst>
                  <a:outerShdw blurRad="38100" dist="38100" dir="2700000" algn="tl">
                    <a:srgbClr val="C0C0C0"/>
                  </a:outerShdw>
                </a:effectLst>
              </a:rPr>
              <a:t> </a:t>
            </a:r>
            <a:r>
              <a:rPr lang="en-US" sz="3200" dirty="0" err="1">
                <a:effectLst>
                  <a:outerShdw blurRad="38100" dist="38100" dir="2700000" algn="tl">
                    <a:srgbClr val="C0C0C0"/>
                  </a:outerShdw>
                </a:effectLst>
              </a:rPr>
              <a:t>cao</a:t>
            </a:r>
            <a:endParaRPr lang="en-US" sz="3200" dirty="0">
              <a:effectLst>
                <a:outerShdw blurRad="38100" dist="38100" dir="2700000" algn="tl">
                  <a:srgbClr val="C0C0C0"/>
                </a:outerShdw>
              </a:effectLst>
            </a:endParaRPr>
          </a:p>
        </p:txBody>
      </p:sp>
      <p:sp>
        <p:nvSpPr>
          <p:cNvPr id="143380" name="Text Box 20"/>
          <p:cNvSpPr txBox="1">
            <a:spLocks noChangeArrowheads="1"/>
          </p:cNvSpPr>
          <p:nvPr/>
        </p:nvSpPr>
        <p:spPr bwMode="auto">
          <a:xfrm>
            <a:off x="7566025" y="2354263"/>
            <a:ext cx="184150" cy="366712"/>
          </a:xfrm>
          <a:prstGeom prst="rect">
            <a:avLst/>
          </a:prstGeom>
          <a:noFill/>
          <a:ln w="9525">
            <a:noFill/>
            <a:miter lim="800000"/>
          </a:ln>
          <a:effectLst/>
        </p:spPr>
        <p:txBody>
          <a:bodyPr>
            <a:spAutoFit/>
          </a:bodyPr>
          <a:lstStyle/>
          <a:p>
            <a:pPr algn="r" eaLnBrk="1" hangingPunct="1">
              <a:spcBef>
                <a:spcPct val="50000"/>
              </a:spcBef>
              <a:defRPr/>
            </a:pPr>
            <a:endParaRPr lang="en-US">
              <a:effectLst>
                <a:outerShdw blurRad="38100" dist="38100" dir="2700000" algn="tl">
                  <a:srgbClr val="C0C0C0"/>
                </a:outerShdw>
              </a:effectLst>
            </a:endParaRPr>
          </a:p>
        </p:txBody>
      </p:sp>
      <p:sp>
        <p:nvSpPr>
          <p:cNvPr id="143382" name="Text Box 22"/>
          <p:cNvSpPr txBox="1">
            <a:spLocks noChangeArrowheads="1"/>
          </p:cNvSpPr>
          <p:nvPr/>
        </p:nvSpPr>
        <p:spPr bwMode="auto">
          <a:xfrm>
            <a:off x="1524000" y="3681413"/>
            <a:ext cx="3124200" cy="584200"/>
          </a:xfrm>
          <a:prstGeom prst="rect">
            <a:avLst/>
          </a:prstGeom>
          <a:noFill/>
          <a:ln w="38100">
            <a:solidFill>
              <a:srgbClr val="CC0099"/>
            </a:solidFill>
            <a:miter lim="800000"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2.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Đai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khí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áp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thấp</a:t>
            </a:r>
            <a:endParaRPr lang="en-US" altLang="zh-CN" sz="3200" dirty="0">
              <a:effectLst>
                <a:outerShdw blurRad="38100" dist="38100" dir="2700000" algn="tl">
                  <a:srgbClr val="C0C0C0"/>
                </a:outerShdw>
              </a:effectLst>
              <a:ea typeface="SimSun" panose="02010600030101010101" pitchFamily="2" charset="-122"/>
            </a:endParaRPr>
          </a:p>
        </p:txBody>
      </p:sp>
      <p:sp>
        <p:nvSpPr>
          <p:cNvPr id="143383" name="Text Box 23"/>
          <p:cNvSpPr txBox="1">
            <a:spLocks noChangeArrowheads="1"/>
          </p:cNvSpPr>
          <p:nvPr/>
        </p:nvSpPr>
        <p:spPr bwMode="auto">
          <a:xfrm>
            <a:off x="5434014" y="1219200"/>
            <a:ext cx="5233987" cy="584200"/>
          </a:xfrm>
          <a:prstGeom prst="rect">
            <a:avLst/>
          </a:prstGeom>
          <a:noFill/>
          <a:ln w="38100">
            <a:solidFill>
              <a:srgbClr val="00FFFF"/>
            </a:solidFill>
            <a:miter lim="800000"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n-US" altLang="zh-CN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a.    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Khoảng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vĩ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</a:t>
            </a:r>
            <a:r>
              <a:rPr lang="en-US" altLang="zh-CN" sz="3200" dirty="0" err="1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độ</a:t>
            </a:r>
            <a:r>
              <a:rPr lang="en-US" altLang="zh-CN" sz="32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 0</a:t>
            </a:r>
            <a:r>
              <a:rPr lang="en-US" altLang="zh-CN" sz="3200" baseline="30000" dirty="0">
                <a:effectLst>
                  <a:outerShdw blurRad="38100" dist="38100" dir="2700000" algn="tl">
                    <a:srgbClr val="C0C0C0"/>
                  </a:outerShdw>
                </a:effectLst>
                <a:ea typeface="SimSun" panose="02010600030101010101" pitchFamily="2" charset="-122"/>
              </a:rPr>
              <a:t>0</a:t>
            </a:r>
            <a:endParaRPr lang="en-US" altLang="zh-CN" sz="3200" dirty="0">
              <a:effectLst>
                <a:outerShdw blurRad="38100" dist="38100" dir="2700000" algn="tl">
                  <a:srgbClr val="C0C0C0"/>
                </a:outerShdw>
              </a:effectLst>
              <a:ea typeface="SimSun" panose="02010600030101010101" pitchFamily="2" charset="-122"/>
            </a:endParaRPr>
          </a:p>
        </p:txBody>
      </p:sp>
      <p:sp>
        <p:nvSpPr>
          <p:cNvPr id="37896" name="Text Box 25"/>
          <p:cNvSpPr txBox="1"/>
          <p:nvPr/>
        </p:nvSpPr>
        <p:spPr>
          <a:xfrm>
            <a:off x="5410201" y="2205039"/>
            <a:ext cx="5248275" cy="1076325"/>
          </a:xfrm>
          <a:prstGeom prst="rect">
            <a:avLst/>
          </a:prstGeom>
          <a:noFill/>
          <a:ln w="38100" cap="flat" cmpd="sng">
            <a:pattFill prst="pct5">
              <a:fgClr>
                <a:srgbClr val="66FF33"/>
              </a:fgClr>
              <a:bgClr>
                <a:srgbClr val="00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sz="3200" noProof="1">
                <a:effectLst>
                  <a:outerShdw blurRad="38100" dist="38100" dir="2700000">
                    <a:srgbClr val="C0C0C0"/>
                  </a:outerShdw>
                </a:effectLst>
              </a:rPr>
              <a:t>b. Khoảng các vĩ độ 60</a:t>
            </a:r>
            <a:r>
              <a:rPr sz="3200" baseline="30000" noProof="1">
                <a:effectLst>
                  <a:outerShdw blurRad="38100" dist="38100" dir="2700000">
                    <a:srgbClr val="C0C0C0"/>
                  </a:outerShdw>
                </a:effectLst>
              </a:rPr>
              <a:t>0 </a:t>
            </a:r>
            <a:r>
              <a:rPr sz="3200" noProof="1">
                <a:effectLst>
                  <a:outerShdw blurRad="38100" dist="38100" dir="2700000">
                    <a:srgbClr val="C0C0C0"/>
                  </a:outerShdw>
                </a:effectLst>
              </a:rPr>
              <a:t>Bắc và 60</a:t>
            </a:r>
            <a:r>
              <a:rPr sz="3200" baseline="30000" noProof="1">
                <a:effectLst>
                  <a:outerShdw blurRad="38100" dist="38100" dir="2700000">
                    <a:srgbClr val="C0C0C0"/>
                  </a:outerShdw>
                </a:effectLst>
              </a:rPr>
              <a:t>0</a:t>
            </a:r>
            <a:r>
              <a:rPr sz="3200" noProof="1">
                <a:effectLst>
                  <a:outerShdw blurRad="38100" dist="38100" dir="2700000">
                    <a:srgbClr val="C0C0C0"/>
                  </a:outerShdw>
                </a:effectLst>
              </a:rPr>
              <a:t> Nam</a:t>
            </a:r>
          </a:p>
        </p:txBody>
      </p:sp>
      <p:sp>
        <p:nvSpPr>
          <p:cNvPr id="37897" name="Text Box 26"/>
          <p:cNvSpPr txBox="1"/>
          <p:nvPr/>
        </p:nvSpPr>
        <p:spPr>
          <a:xfrm>
            <a:off x="5414964" y="3505201"/>
            <a:ext cx="5329237" cy="1077913"/>
          </a:xfrm>
          <a:prstGeom prst="rect">
            <a:avLst/>
          </a:prstGeom>
          <a:noFill/>
          <a:ln w="38100" cap="flat" cmpd="sng">
            <a:pattFill prst="pct5">
              <a:fgClr>
                <a:srgbClr val="66FF33"/>
              </a:fgClr>
              <a:bgClr>
                <a:srgbClr val="00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sz="3200" noProof="1">
                <a:effectLst>
                  <a:outerShdw blurRad="38100" dist="38100" dir="2700000">
                    <a:srgbClr val="C0C0C0"/>
                  </a:outerShdw>
                </a:effectLst>
              </a:rPr>
              <a:t>c. Khoảng các vĩ độ 30</a:t>
            </a:r>
            <a:r>
              <a:rPr sz="3200" baseline="30000" noProof="1">
                <a:effectLst>
                  <a:outerShdw blurRad="38100" dist="38100" dir="2700000">
                    <a:srgbClr val="C0C0C0"/>
                  </a:outerShdw>
                </a:effectLst>
              </a:rPr>
              <a:t>0 </a:t>
            </a:r>
            <a:r>
              <a:rPr sz="3200" noProof="1">
                <a:effectLst>
                  <a:outerShdw blurRad="38100" dist="38100" dir="2700000">
                    <a:srgbClr val="C0C0C0"/>
                  </a:outerShdw>
                </a:effectLst>
              </a:rPr>
              <a:t>Bắc và 30</a:t>
            </a:r>
            <a:r>
              <a:rPr sz="3200" baseline="30000" noProof="1">
                <a:effectLst>
                  <a:outerShdw blurRad="38100" dist="38100" dir="2700000">
                    <a:srgbClr val="C0C0C0"/>
                  </a:outerShdw>
                </a:effectLst>
              </a:rPr>
              <a:t>0</a:t>
            </a:r>
            <a:r>
              <a:rPr sz="3200" noProof="1">
                <a:effectLst>
                  <a:outerShdw blurRad="38100" dist="38100" dir="2700000">
                    <a:srgbClr val="C0C0C0"/>
                  </a:outerShdw>
                </a:effectLst>
              </a:rPr>
              <a:t> Nam</a:t>
            </a:r>
          </a:p>
        </p:txBody>
      </p:sp>
      <p:sp>
        <p:nvSpPr>
          <p:cNvPr id="37898" name="Text Box 27"/>
          <p:cNvSpPr txBox="1"/>
          <p:nvPr/>
        </p:nvSpPr>
        <p:spPr>
          <a:xfrm>
            <a:off x="5400675" y="4724400"/>
            <a:ext cx="5257800" cy="1077218"/>
          </a:xfrm>
          <a:prstGeom prst="rect">
            <a:avLst/>
          </a:prstGeom>
          <a:noFill/>
          <a:ln w="38100" cap="flat" cmpd="sng">
            <a:pattFill prst="pct5">
              <a:fgClr>
                <a:srgbClr val="66FF33"/>
              </a:fgClr>
              <a:bgClr>
                <a:srgbClr val="00FFFF"/>
              </a:bgClr>
            </a:pattFill>
            <a:prstDash val="solid"/>
            <a:miter/>
            <a:headEnd type="none" w="med" len="med"/>
            <a:tailEnd type="none" w="med" len="med"/>
          </a:ln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sz="3200" noProof="1">
                <a:effectLst>
                  <a:outerShdw blurRad="38100" dist="38100" dir="2700000">
                    <a:srgbClr val="C0C0C0"/>
                  </a:outerShdw>
                </a:effectLst>
              </a:rPr>
              <a:t>d. Khoảng các vĩ độ 90</a:t>
            </a:r>
            <a:r>
              <a:rPr sz="3200" baseline="30000" noProof="1">
                <a:effectLst>
                  <a:outerShdw blurRad="38100" dist="38100" dir="2700000">
                    <a:srgbClr val="C0C0C0"/>
                  </a:outerShdw>
                </a:effectLst>
              </a:rPr>
              <a:t>0</a:t>
            </a:r>
            <a:r>
              <a:rPr sz="3200" noProof="1">
                <a:effectLst>
                  <a:outerShdw blurRad="38100" dist="38100" dir="2700000">
                    <a:srgbClr val="C0C0C0"/>
                  </a:outerShdw>
                </a:effectLst>
              </a:rPr>
              <a:t> Bắc và 90</a:t>
            </a:r>
            <a:r>
              <a:rPr sz="3200" baseline="30000" noProof="1">
                <a:effectLst>
                  <a:outerShdw blurRad="38100" dist="38100" dir="2700000">
                    <a:srgbClr val="C0C0C0"/>
                  </a:outerShdw>
                </a:effectLst>
              </a:rPr>
              <a:t>0</a:t>
            </a:r>
            <a:r>
              <a:rPr sz="3200" noProof="1">
                <a:effectLst>
                  <a:outerShdw blurRad="38100" dist="38100" dir="2700000">
                    <a:srgbClr val="C0C0C0"/>
                  </a:outerShdw>
                </a:effectLst>
              </a:rPr>
              <a:t>Nam (cực Bắc và cực Nam)</a:t>
            </a:r>
          </a:p>
        </p:txBody>
      </p:sp>
      <p:sp>
        <p:nvSpPr>
          <p:cNvPr id="143388" name="Line 28"/>
          <p:cNvSpPr>
            <a:spLocks noChangeShapeType="1"/>
          </p:cNvSpPr>
          <p:nvPr/>
        </p:nvSpPr>
        <p:spPr bwMode="auto">
          <a:xfrm>
            <a:off x="4495800" y="2552700"/>
            <a:ext cx="838200" cy="27051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tailEnd type="triangle" w="med" len="med"/>
          </a:ln>
          <a:effectLst/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43390" name="Line 30"/>
          <p:cNvSpPr>
            <a:spLocks noChangeShapeType="1"/>
          </p:cNvSpPr>
          <p:nvPr/>
        </p:nvSpPr>
        <p:spPr bwMode="auto">
          <a:xfrm>
            <a:off x="4572000" y="2286000"/>
            <a:ext cx="762000" cy="16192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tailEnd type="triangle" w="med" len="med"/>
          </a:ln>
          <a:effectLst/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43391" name="Line 31"/>
          <p:cNvSpPr>
            <a:spLocks noChangeShapeType="1"/>
          </p:cNvSpPr>
          <p:nvPr/>
        </p:nvSpPr>
        <p:spPr bwMode="auto">
          <a:xfrm flipV="1">
            <a:off x="4495800" y="1524000"/>
            <a:ext cx="838200" cy="20574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tailEnd type="triangle" w="med" len="med"/>
          </a:ln>
          <a:effectLst/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43392" name="Line 32"/>
          <p:cNvSpPr>
            <a:spLocks noChangeShapeType="1"/>
          </p:cNvSpPr>
          <p:nvPr/>
        </p:nvSpPr>
        <p:spPr bwMode="auto">
          <a:xfrm flipV="1">
            <a:off x="4648200" y="2743200"/>
            <a:ext cx="685800" cy="8382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tailEnd type="triangle" w="med" len="med"/>
          </a:ln>
          <a:effectLst/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9137466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1433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Horizontal)">
                                      <p:cBhvr>
                                        <p:cTn id="12" dur="500"/>
                                        <p:tgtEl>
                                          <p:spTgt spid="1433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1433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1433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3"/>
          <p:cNvSpPr>
            <a:spLocks noGrp="1" noChangeArrowheads="1"/>
          </p:cNvSpPr>
          <p:nvPr>
            <p:ph idx="1"/>
          </p:nvPr>
        </p:nvSpPr>
        <p:spPr bwMode="auto">
          <a:xfrm>
            <a:off x="1981200" y="914400"/>
            <a:ext cx="8229600" cy="8382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rmAutofit/>
          </a:bodyPr>
          <a:lstStyle/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endParaRPr lang="en-US" altLang="en-US" sz="2400">
              <a:latin typeface="Times New Roman" panose="02020603050405020304" pitchFamily="18" charset="0"/>
            </a:endParaRPr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endParaRPr lang="en-US" altLang="en-US" sz="800"/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endParaRPr lang="en-US" altLang="en-US" sz="800"/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endParaRPr lang="en-US" altLang="en-US" sz="800"/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endParaRPr lang="en-US" altLang="en-US" sz="800"/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endParaRPr lang="en-US" altLang="en-US" sz="800"/>
          </a:p>
        </p:txBody>
      </p:sp>
      <p:sp>
        <p:nvSpPr>
          <p:cNvPr id="46083" name="Text Box 27"/>
          <p:cNvSpPr txBox="1">
            <a:spLocks noChangeArrowheads="1"/>
          </p:cNvSpPr>
          <p:nvPr/>
        </p:nvSpPr>
        <p:spPr bwMode="auto">
          <a:xfrm>
            <a:off x="2751138" y="576263"/>
            <a:ext cx="5562600" cy="646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n-US" altLang="en-US" sz="3600" b="1">
                <a:solidFill>
                  <a:srgbClr val="CC0099"/>
                </a:solidFill>
              </a:rPr>
              <a:t>Chọn phương án đúng</a:t>
            </a:r>
          </a:p>
        </p:txBody>
      </p:sp>
      <p:sp>
        <p:nvSpPr>
          <p:cNvPr id="46085" name="Text Box 27"/>
          <p:cNvSpPr txBox="1">
            <a:spLocks noChangeArrowheads="1"/>
          </p:cNvSpPr>
          <p:nvPr/>
        </p:nvSpPr>
        <p:spPr bwMode="auto">
          <a:xfrm>
            <a:off x="1549400" y="1371600"/>
            <a:ext cx="9144000" cy="51704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itchFamily="18" charset="0"/>
              </a:defRPr>
            </a:lvl9pPr>
          </a:lstStyle>
          <a:p>
            <a:pPr eaLnBrk="1" hangingPunct="1">
              <a:spcBef>
                <a:spcPct val="50000"/>
              </a:spcBef>
              <a:defRPr/>
            </a:pPr>
            <a:r>
              <a:rPr lang="en-US" altLang="en-US" sz="4000" b="1" dirty="0" err="1">
                <a:solidFill>
                  <a:schemeClr val="tx1">
                    <a:lumMod val="50000"/>
                  </a:schemeClr>
                </a:solidFill>
              </a:rPr>
              <a:t>Câu</a:t>
            </a:r>
            <a:r>
              <a:rPr lang="en-US" altLang="en-US" sz="4000" b="1" dirty="0">
                <a:solidFill>
                  <a:schemeClr val="tx1">
                    <a:lumMod val="50000"/>
                  </a:schemeClr>
                </a:solidFill>
              </a:rPr>
              <a:t> 1. </a:t>
            </a:r>
            <a:r>
              <a:rPr lang="en-US" altLang="en-US" sz="4000" b="1" dirty="0" err="1">
                <a:solidFill>
                  <a:schemeClr val="tx1">
                    <a:lumMod val="50000"/>
                  </a:schemeClr>
                </a:solidFill>
              </a:rPr>
              <a:t>Khí</a:t>
            </a:r>
            <a:r>
              <a:rPr lang="en-US" altLang="en-US" sz="4000" b="1" dirty="0">
                <a:solidFill>
                  <a:schemeClr val="tx1">
                    <a:lumMod val="50000"/>
                  </a:schemeClr>
                </a:solidFill>
              </a:rPr>
              <a:t> </a:t>
            </a:r>
            <a:r>
              <a:rPr lang="en-US" altLang="en-US" sz="4000" b="1" dirty="0" err="1">
                <a:solidFill>
                  <a:schemeClr val="tx1">
                    <a:lumMod val="50000"/>
                  </a:schemeClr>
                </a:solidFill>
              </a:rPr>
              <a:t>áp</a:t>
            </a:r>
            <a:r>
              <a:rPr lang="en-US" altLang="en-US" sz="4000" b="1" dirty="0">
                <a:solidFill>
                  <a:schemeClr val="tx1">
                    <a:lumMod val="50000"/>
                  </a:schemeClr>
                </a:solidFill>
              </a:rPr>
              <a:t> </a:t>
            </a:r>
            <a:r>
              <a:rPr lang="en-US" altLang="en-US" sz="4000" b="1" dirty="0" err="1">
                <a:solidFill>
                  <a:schemeClr val="tx1">
                    <a:lumMod val="50000"/>
                  </a:schemeClr>
                </a:solidFill>
              </a:rPr>
              <a:t>là</a:t>
            </a:r>
            <a:r>
              <a:rPr lang="en-US" altLang="en-US" sz="4000" b="1" dirty="0">
                <a:solidFill>
                  <a:schemeClr val="tx1">
                    <a:lumMod val="50000"/>
                  </a:schemeClr>
                </a:solidFill>
              </a:rPr>
              <a:t> </a:t>
            </a:r>
            <a:r>
              <a:rPr lang="en-US" altLang="en-US" sz="4000" b="1" dirty="0" err="1">
                <a:solidFill>
                  <a:schemeClr val="tx1">
                    <a:lumMod val="50000"/>
                  </a:schemeClr>
                </a:solidFill>
              </a:rPr>
              <a:t>gì</a:t>
            </a:r>
            <a:r>
              <a:rPr lang="en-US" altLang="en-US" sz="4000" b="1" dirty="0">
                <a:solidFill>
                  <a:schemeClr val="tx1">
                    <a:lumMod val="50000"/>
                  </a:schemeClr>
                </a:solidFill>
              </a:rPr>
              <a:t>?</a:t>
            </a:r>
          </a:p>
          <a:p>
            <a:pPr eaLnBrk="1" hangingPunct="1">
              <a:spcBef>
                <a:spcPct val="50000"/>
              </a:spcBef>
              <a:defRPr/>
            </a:pPr>
            <a:r>
              <a:rPr lang="en-US" altLang="en-US" sz="4000" b="1" dirty="0"/>
              <a:t>  a. </a:t>
            </a:r>
            <a:r>
              <a:rPr lang="en-US" altLang="en-US" sz="4000" dirty="0" err="1"/>
              <a:t>Sức</a:t>
            </a:r>
            <a:r>
              <a:rPr lang="en-US" altLang="en-US" sz="4000" dirty="0"/>
              <a:t> </a:t>
            </a:r>
            <a:r>
              <a:rPr lang="en-US" altLang="en-US" sz="4000" dirty="0" err="1"/>
              <a:t>ép</a:t>
            </a:r>
            <a:r>
              <a:rPr lang="en-US" altLang="en-US" sz="4000" dirty="0"/>
              <a:t> </a:t>
            </a:r>
            <a:r>
              <a:rPr lang="en-US" altLang="en-US" sz="4000" dirty="0" err="1"/>
              <a:t>của</a:t>
            </a:r>
            <a:r>
              <a:rPr lang="en-US" altLang="en-US" sz="4000" dirty="0"/>
              <a:t> </a:t>
            </a:r>
            <a:r>
              <a:rPr lang="en-US" altLang="en-US" sz="4000" dirty="0" err="1"/>
              <a:t>khí</a:t>
            </a:r>
            <a:r>
              <a:rPr lang="en-US" altLang="en-US" sz="4000" dirty="0"/>
              <a:t> </a:t>
            </a:r>
            <a:r>
              <a:rPr lang="en-US" altLang="en-US" sz="4000" dirty="0" err="1"/>
              <a:t>quyển</a:t>
            </a:r>
            <a:r>
              <a:rPr lang="en-US" altLang="en-US" sz="4000" dirty="0"/>
              <a:t> </a:t>
            </a:r>
            <a:r>
              <a:rPr lang="en-US" altLang="en-US" sz="4000" dirty="0" err="1"/>
              <a:t>lên</a:t>
            </a:r>
            <a:r>
              <a:rPr lang="en-US" altLang="en-US" sz="4000" dirty="0"/>
              <a:t> </a:t>
            </a:r>
            <a:r>
              <a:rPr lang="en-US" altLang="en-US" sz="4000" dirty="0" err="1"/>
              <a:t>bề</a:t>
            </a:r>
            <a:r>
              <a:rPr lang="en-US" altLang="en-US" sz="4000" dirty="0"/>
              <a:t> </a:t>
            </a:r>
            <a:r>
              <a:rPr lang="en-US" altLang="en-US" sz="4000" dirty="0" err="1"/>
              <a:t>mặt</a:t>
            </a:r>
            <a:r>
              <a:rPr lang="en-US" altLang="en-US" sz="4000" dirty="0"/>
              <a:t> </a:t>
            </a:r>
            <a:r>
              <a:rPr lang="en-US" altLang="en-US" sz="4000" dirty="0" err="1"/>
              <a:t>Trái</a:t>
            </a:r>
            <a:r>
              <a:rPr lang="en-US" altLang="en-US" sz="4000" dirty="0"/>
              <a:t> </a:t>
            </a:r>
            <a:r>
              <a:rPr lang="en-US" altLang="en-US" sz="4000" dirty="0" err="1"/>
              <a:t>Đất</a:t>
            </a:r>
            <a:r>
              <a:rPr lang="en-US" altLang="en-US" sz="4000" dirty="0"/>
              <a:t>.</a:t>
            </a:r>
          </a:p>
          <a:p>
            <a:pPr eaLnBrk="1" hangingPunct="1">
              <a:spcBef>
                <a:spcPct val="50000"/>
              </a:spcBef>
              <a:defRPr/>
            </a:pPr>
            <a:r>
              <a:rPr lang="en-US" altLang="en-US" sz="4000" b="1" dirty="0"/>
              <a:t>  b.</a:t>
            </a:r>
            <a:r>
              <a:rPr lang="en-US" altLang="en-US" sz="4000" dirty="0"/>
              <a:t> </a:t>
            </a:r>
            <a:r>
              <a:rPr lang="en-US" altLang="en-US" sz="4000" dirty="0" err="1"/>
              <a:t>Trọng</a:t>
            </a:r>
            <a:r>
              <a:rPr lang="en-US" altLang="en-US" sz="4000" dirty="0"/>
              <a:t> </a:t>
            </a:r>
            <a:r>
              <a:rPr lang="en-US" altLang="en-US" sz="4000" dirty="0" err="1"/>
              <a:t>lượng</a:t>
            </a:r>
            <a:r>
              <a:rPr lang="en-US" altLang="en-US" sz="4000" dirty="0"/>
              <a:t> </a:t>
            </a:r>
            <a:r>
              <a:rPr lang="en-US" altLang="en-US" sz="4000" dirty="0" err="1"/>
              <a:t>của</a:t>
            </a:r>
            <a:r>
              <a:rPr lang="en-US" altLang="en-US" sz="4000" dirty="0"/>
              <a:t> </a:t>
            </a:r>
            <a:r>
              <a:rPr lang="en-US" altLang="en-US" sz="4000" dirty="0" err="1"/>
              <a:t>cột</a:t>
            </a:r>
            <a:r>
              <a:rPr lang="en-US" altLang="en-US" sz="4000" dirty="0"/>
              <a:t> </a:t>
            </a:r>
            <a:r>
              <a:rPr lang="en-US" altLang="en-US" sz="4000" dirty="0" err="1"/>
              <a:t>thủy</a:t>
            </a:r>
            <a:r>
              <a:rPr lang="en-US" altLang="en-US" sz="4000" dirty="0"/>
              <a:t> </a:t>
            </a:r>
            <a:r>
              <a:rPr lang="en-US" altLang="en-US" sz="4000" dirty="0" err="1"/>
              <a:t>ngân</a:t>
            </a:r>
            <a:r>
              <a:rPr lang="en-US" altLang="en-US" sz="4000" dirty="0"/>
              <a:t> </a:t>
            </a:r>
            <a:r>
              <a:rPr lang="en-US" altLang="en-US" sz="4000" dirty="0" err="1"/>
              <a:t>có</a:t>
            </a:r>
            <a:r>
              <a:rPr lang="en-US" altLang="en-US" sz="4000" dirty="0"/>
              <a:t> </a:t>
            </a:r>
            <a:r>
              <a:rPr lang="en-US" altLang="en-US" sz="4000" dirty="0" err="1"/>
              <a:t>chiều</a:t>
            </a:r>
            <a:r>
              <a:rPr lang="en-US" altLang="en-US" sz="4000" dirty="0"/>
              <a:t> </a:t>
            </a:r>
            <a:r>
              <a:rPr lang="en-US" altLang="en-US" sz="4000" dirty="0" err="1"/>
              <a:t>cao</a:t>
            </a:r>
            <a:r>
              <a:rPr lang="en-US" altLang="en-US" sz="4000" dirty="0"/>
              <a:t> 760 mm.</a:t>
            </a:r>
          </a:p>
          <a:p>
            <a:pPr eaLnBrk="1" hangingPunct="1">
              <a:spcBef>
                <a:spcPct val="50000"/>
              </a:spcBef>
              <a:defRPr/>
            </a:pPr>
            <a:r>
              <a:rPr lang="en-US" altLang="en-US" sz="4000" b="1" dirty="0"/>
              <a:t>  c. </a:t>
            </a:r>
            <a:r>
              <a:rPr lang="en-US" altLang="en-US" sz="4000" dirty="0" err="1"/>
              <a:t>Sức</a:t>
            </a:r>
            <a:r>
              <a:rPr lang="en-US" altLang="en-US" sz="4000" dirty="0"/>
              <a:t> </a:t>
            </a:r>
            <a:r>
              <a:rPr lang="en-US" altLang="en-US" sz="4000" dirty="0" err="1"/>
              <a:t>ép</a:t>
            </a:r>
            <a:r>
              <a:rPr lang="en-US" altLang="en-US" sz="4000" dirty="0"/>
              <a:t> </a:t>
            </a:r>
            <a:r>
              <a:rPr lang="en-US" altLang="en-US" sz="4000" dirty="0" err="1"/>
              <a:t>của</a:t>
            </a:r>
            <a:r>
              <a:rPr lang="en-US" altLang="en-US" sz="4000" dirty="0"/>
              <a:t> </a:t>
            </a:r>
            <a:r>
              <a:rPr lang="en-US" altLang="en-US" sz="4000" dirty="0" err="1"/>
              <a:t>khí</a:t>
            </a:r>
            <a:r>
              <a:rPr lang="en-US" altLang="en-US" sz="4000" dirty="0"/>
              <a:t> </a:t>
            </a:r>
            <a:r>
              <a:rPr lang="en-US" altLang="en-US" sz="4000" dirty="0" err="1"/>
              <a:t>quyển</a:t>
            </a:r>
            <a:r>
              <a:rPr lang="en-US" altLang="en-US" sz="4000" dirty="0"/>
              <a:t> </a:t>
            </a:r>
            <a:r>
              <a:rPr lang="en-US" altLang="en-US" sz="4000" dirty="0" err="1"/>
              <a:t>lên</a:t>
            </a:r>
            <a:r>
              <a:rPr lang="en-US" altLang="en-US" sz="4000" dirty="0"/>
              <a:t> </a:t>
            </a:r>
            <a:r>
              <a:rPr lang="en-US" altLang="en-US" sz="4000" dirty="0" err="1"/>
              <a:t>bề</a:t>
            </a:r>
            <a:r>
              <a:rPr lang="en-US" altLang="en-US" sz="4000" dirty="0"/>
              <a:t> </a:t>
            </a:r>
            <a:r>
              <a:rPr lang="en-US" altLang="en-US" sz="4000" dirty="0" err="1"/>
              <a:t>mặt</a:t>
            </a:r>
            <a:r>
              <a:rPr lang="en-US" altLang="en-US" sz="4000" dirty="0"/>
              <a:t> </a:t>
            </a:r>
            <a:r>
              <a:rPr lang="en-US" altLang="en-US" sz="4000" dirty="0" err="1"/>
              <a:t>biển</a:t>
            </a:r>
            <a:endParaRPr lang="en-US" altLang="en-US" sz="4000" dirty="0"/>
          </a:p>
          <a:p>
            <a:pPr algn="ctr" eaLnBrk="1" hangingPunct="1">
              <a:spcBef>
                <a:spcPct val="50000"/>
              </a:spcBef>
              <a:defRPr/>
            </a:pPr>
            <a:endParaRPr lang="en-US" altLang="en-US" sz="2000" dirty="0"/>
          </a:p>
        </p:txBody>
      </p:sp>
      <p:sp>
        <p:nvSpPr>
          <p:cNvPr id="194577" name="Oval 17"/>
          <p:cNvSpPr>
            <a:spLocks noChangeArrowheads="1"/>
          </p:cNvSpPr>
          <p:nvPr/>
        </p:nvSpPr>
        <p:spPr bwMode="auto">
          <a:xfrm>
            <a:off x="1730375" y="2286000"/>
            <a:ext cx="533400" cy="762000"/>
          </a:xfrm>
          <a:prstGeom prst="ellipse">
            <a:avLst/>
          </a:prstGeom>
          <a:noFill/>
          <a:ln w="3810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/>
            <a:endParaRPr lang="en-US" altLang="en-US" sz="180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794663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608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608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608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 nodeType="clickPar">
                      <p:stCondLst>
                        <p:cond delay="indefinite"/>
                      </p:stCondLst>
                      <p:childTnLst>
                        <p:par>
                          <p:cTn id="1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8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608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608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8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4608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4608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8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4608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4608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08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4608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4608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2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38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39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0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41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2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43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4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45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94577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6083" grpId="0"/>
      <p:bldP spid="194577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1447800" y="1658938"/>
            <a:ext cx="9220200" cy="5016500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vi-VN" sz="4000" dirty="0">
                <a:solidFill>
                  <a:schemeClr val="tx1">
                    <a:lumMod val="50000"/>
                  </a:schemeClr>
                </a:solidFill>
              </a:rPr>
              <a:t>Câu 2. Nguyên nhân sinh ra gió là do:</a:t>
            </a:r>
            <a:endParaRPr lang="en-US" sz="4000" dirty="0">
              <a:solidFill>
                <a:schemeClr val="tx1">
                  <a:lumMod val="50000"/>
                </a:schemeClr>
              </a:solidFill>
            </a:endParaRPr>
          </a:p>
          <a:p>
            <a:pPr>
              <a:defRPr/>
            </a:pPr>
            <a:endParaRPr lang="vi-VN" sz="4000" dirty="0"/>
          </a:p>
          <a:p>
            <a:pPr marL="742950" indent="-742950">
              <a:buFontTx/>
              <a:buAutoNum type="alphaLcPeriod"/>
              <a:defRPr/>
            </a:pPr>
            <a:r>
              <a:rPr lang="vi-VN" sz="4000" dirty="0"/>
              <a:t>Sự chuyển động của không khí.</a:t>
            </a:r>
            <a:endParaRPr lang="en-US" sz="4000" dirty="0"/>
          </a:p>
          <a:p>
            <a:pPr>
              <a:defRPr/>
            </a:pPr>
            <a:endParaRPr lang="vi-VN" sz="4000" dirty="0"/>
          </a:p>
          <a:p>
            <a:pPr algn="ctr">
              <a:defRPr/>
            </a:pPr>
            <a:r>
              <a:rPr lang="vi-VN" sz="4000" dirty="0"/>
              <a:t>b. Chênh lệch giữa khí áp cao và khí áp thấp.</a:t>
            </a:r>
            <a:endParaRPr lang="en-US" sz="4000" dirty="0"/>
          </a:p>
          <a:p>
            <a:pPr>
              <a:defRPr/>
            </a:pPr>
            <a:endParaRPr lang="vi-VN" sz="4000" dirty="0"/>
          </a:p>
          <a:p>
            <a:pPr>
              <a:defRPr/>
            </a:pPr>
            <a:r>
              <a:rPr lang="vi-VN" sz="4000" dirty="0"/>
              <a:t>c. Vận động tự quay của Trái Đất</a:t>
            </a:r>
          </a:p>
        </p:txBody>
      </p:sp>
      <p:pic>
        <p:nvPicPr>
          <p:cNvPr id="522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65972" y="4029364"/>
            <a:ext cx="838200" cy="8397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17961" dir="2700000" algn="ctr" rotWithShape="0">
                    <a:srgbClr val="146188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6884383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9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30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1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32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3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34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5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36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52226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701" name="Text Box 27"/>
          <p:cNvSpPr txBox="1">
            <a:spLocks noChangeArrowheads="1"/>
          </p:cNvSpPr>
          <p:nvPr/>
        </p:nvSpPr>
        <p:spPr bwMode="auto">
          <a:xfrm>
            <a:off x="1524000" y="1219200"/>
            <a:ext cx="9144000" cy="5632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4000" b="1"/>
              <a:t>Câu 4. Gió thổi từ đai khí áp cao ở chí tuyến về các đai áp thấp ở khoảng vĩ độ 60</a:t>
            </a:r>
            <a:r>
              <a:rPr lang="en-US" altLang="en-US" sz="4000" b="1" baseline="30000"/>
              <a:t>0,  </a:t>
            </a:r>
            <a:r>
              <a:rPr lang="en-US" altLang="en-US" sz="4000" b="1"/>
              <a:t>được</a:t>
            </a:r>
            <a:r>
              <a:rPr lang="en-US" altLang="en-US" sz="4000"/>
              <a:t> </a:t>
            </a:r>
            <a:r>
              <a:rPr lang="en-US" altLang="en-US" sz="4000" b="1"/>
              <a:t>gọi là: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en-US" sz="4000" b="1"/>
              <a:t>    a. Gió tín phong.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en-US" sz="4000" b="1"/>
              <a:t>    b. Gió Tây ôn đới.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en-US" sz="4000" b="1"/>
              <a:t>    c. Gió Đông cực.</a:t>
            </a:r>
          </a:p>
          <a:p>
            <a:pPr eaLnBrk="1" hangingPunct="1">
              <a:spcBef>
                <a:spcPct val="50000"/>
              </a:spcBef>
            </a:pPr>
            <a:endParaRPr lang="en-US" altLang="en-US" sz="4000" b="1"/>
          </a:p>
        </p:txBody>
      </p:sp>
      <p:sp>
        <p:nvSpPr>
          <p:cNvPr id="2" name="Oval 17"/>
          <p:cNvSpPr>
            <a:spLocks noChangeArrowheads="1"/>
          </p:cNvSpPr>
          <p:nvPr/>
        </p:nvSpPr>
        <p:spPr bwMode="auto">
          <a:xfrm>
            <a:off x="1981200" y="4351338"/>
            <a:ext cx="609600" cy="601662"/>
          </a:xfrm>
          <a:prstGeom prst="ellipse">
            <a:avLst/>
          </a:prstGeom>
          <a:noFill/>
          <a:ln w="38100">
            <a:solidFill>
              <a:srgbClr val="FF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/>
            <a:endParaRPr lang="en-US" altLang="en-US" sz="180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4378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97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701" grpId="0"/>
      <p:bldP spid="2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4034" name="Picture 4"/>
          <p:cNvPicPr>
            <a:picLocks noChangeAspect="1" noChangeArrowheads="1"/>
          </p:cNvPicPr>
          <p:nvPr/>
        </p:nvPicPr>
        <p:blipFill>
          <a:blip r:embed="rId2">
            <a:lum bright="12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01750" y="1257300"/>
            <a:ext cx="7543800" cy="5105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4035" name="Rectangle 5"/>
          <p:cNvSpPr>
            <a:spLocks noChangeArrowheads="1"/>
          </p:cNvSpPr>
          <p:nvPr/>
        </p:nvSpPr>
        <p:spPr bwMode="auto">
          <a:xfrm>
            <a:off x="6016625" y="1752600"/>
            <a:ext cx="1981200" cy="3581400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endParaRPr lang="en-US" altLang="en-US" sz="2400">
              <a:solidFill>
                <a:srgbClr val="0000FF"/>
              </a:solidFill>
            </a:endParaRPr>
          </a:p>
        </p:txBody>
      </p:sp>
      <p:sp>
        <p:nvSpPr>
          <p:cNvPr id="210950" name="Line 6"/>
          <p:cNvSpPr>
            <a:spLocks noChangeShapeType="1"/>
          </p:cNvSpPr>
          <p:nvPr/>
        </p:nvSpPr>
        <p:spPr bwMode="auto">
          <a:xfrm>
            <a:off x="5719764" y="3276600"/>
            <a:ext cx="757237" cy="228600"/>
          </a:xfrm>
          <a:prstGeom prst="line">
            <a:avLst/>
          </a:prstGeom>
          <a:noFill/>
          <a:ln w="28575">
            <a:solidFill>
              <a:srgbClr val="0000FF"/>
            </a:solidFill>
            <a:rou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10951" name="Line 7"/>
          <p:cNvSpPr>
            <a:spLocks noChangeShapeType="1"/>
          </p:cNvSpPr>
          <p:nvPr/>
        </p:nvSpPr>
        <p:spPr bwMode="auto">
          <a:xfrm flipV="1">
            <a:off x="5638800" y="3543301"/>
            <a:ext cx="838200" cy="265113"/>
          </a:xfrm>
          <a:prstGeom prst="line">
            <a:avLst/>
          </a:prstGeom>
          <a:noFill/>
          <a:ln w="28575">
            <a:solidFill>
              <a:srgbClr val="0000FF"/>
            </a:solidFill>
            <a:rou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10952" name="Text Box 8"/>
          <p:cNvSpPr txBox="1">
            <a:spLocks noChangeArrowheads="1"/>
          </p:cNvSpPr>
          <p:nvPr/>
        </p:nvSpPr>
        <p:spPr bwMode="auto">
          <a:xfrm>
            <a:off x="6353175" y="3078163"/>
            <a:ext cx="4572000" cy="10779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2000" b="1">
                <a:solidFill>
                  <a:srgbClr val="0000FF"/>
                </a:solidFill>
              </a:rPr>
              <a:t> </a:t>
            </a:r>
            <a:r>
              <a:rPr lang="en-US" altLang="en-US" sz="3200" b="1">
                <a:solidFill>
                  <a:srgbClr val="0000FF"/>
                </a:solidFill>
              </a:rPr>
              <a:t>Gió Tín phong(gió Mậu dịch)</a:t>
            </a:r>
          </a:p>
        </p:txBody>
      </p:sp>
      <p:sp>
        <p:nvSpPr>
          <p:cNvPr id="210953" name="Line 9"/>
          <p:cNvSpPr>
            <a:spLocks noChangeShapeType="1"/>
          </p:cNvSpPr>
          <p:nvPr/>
        </p:nvSpPr>
        <p:spPr bwMode="auto">
          <a:xfrm>
            <a:off x="5719763" y="2743200"/>
            <a:ext cx="914400" cy="0"/>
          </a:xfrm>
          <a:prstGeom prst="line">
            <a:avLst/>
          </a:prstGeom>
          <a:noFill/>
          <a:ln w="28575">
            <a:solidFill>
              <a:srgbClr val="0000FF"/>
            </a:solidFill>
            <a:rou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10954" name="Text Box 10"/>
          <p:cNvSpPr txBox="1">
            <a:spLocks noChangeArrowheads="1"/>
          </p:cNvSpPr>
          <p:nvPr/>
        </p:nvSpPr>
        <p:spPr bwMode="auto">
          <a:xfrm>
            <a:off x="6815138" y="2451100"/>
            <a:ext cx="29718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200" b="1">
                <a:solidFill>
                  <a:srgbClr val="0000FF"/>
                </a:solidFill>
              </a:rPr>
              <a:t>Gió Tây ôn đới</a:t>
            </a:r>
          </a:p>
        </p:txBody>
      </p:sp>
      <p:sp>
        <p:nvSpPr>
          <p:cNvPr id="210955" name="Line 11"/>
          <p:cNvSpPr>
            <a:spLocks noChangeShapeType="1"/>
          </p:cNvSpPr>
          <p:nvPr/>
        </p:nvSpPr>
        <p:spPr bwMode="auto">
          <a:xfrm>
            <a:off x="5678488" y="4267200"/>
            <a:ext cx="914400" cy="0"/>
          </a:xfrm>
          <a:prstGeom prst="line">
            <a:avLst/>
          </a:prstGeom>
          <a:noFill/>
          <a:ln w="28575">
            <a:solidFill>
              <a:srgbClr val="0000FF"/>
            </a:solidFill>
            <a:rou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10956" name="Text Box 12"/>
          <p:cNvSpPr txBox="1">
            <a:spLocks noChangeArrowheads="1"/>
          </p:cNvSpPr>
          <p:nvPr/>
        </p:nvSpPr>
        <p:spPr bwMode="auto">
          <a:xfrm>
            <a:off x="6781800" y="4113213"/>
            <a:ext cx="32766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200" b="1">
                <a:solidFill>
                  <a:srgbClr val="0000FF"/>
                </a:solidFill>
              </a:rPr>
              <a:t>Gió Tây ôn đới</a:t>
            </a:r>
          </a:p>
        </p:txBody>
      </p:sp>
      <p:sp>
        <p:nvSpPr>
          <p:cNvPr id="210957" name="Line 13"/>
          <p:cNvSpPr>
            <a:spLocks noChangeShapeType="1"/>
          </p:cNvSpPr>
          <p:nvPr/>
        </p:nvSpPr>
        <p:spPr bwMode="auto">
          <a:xfrm>
            <a:off x="5791200" y="1982788"/>
            <a:ext cx="914400" cy="0"/>
          </a:xfrm>
          <a:prstGeom prst="line">
            <a:avLst/>
          </a:prstGeom>
          <a:noFill/>
          <a:ln w="28575">
            <a:solidFill>
              <a:srgbClr val="0000FF"/>
            </a:solidFill>
            <a:rou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10958" name="Line 14"/>
          <p:cNvSpPr>
            <a:spLocks noChangeShapeType="1"/>
          </p:cNvSpPr>
          <p:nvPr/>
        </p:nvSpPr>
        <p:spPr bwMode="auto">
          <a:xfrm>
            <a:off x="5683250" y="5119688"/>
            <a:ext cx="914400" cy="0"/>
          </a:xfrm>
          <a:prstGeom prst="line">
            <a:avLst/>
          </a:prstGeom>
          <a:noFill/>
          <a:ln w="28575">
            <a:solidFill>
              <a:srgbClr val="0000FF"/>
            </a:solidFill>
            <a:rou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r" eaLnBrk="1" hangingPunct="1">
              <a:defRPr/>
            </a:pPr>
            <a:endParaRPr lang="en-US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210959" name="Text Box 15"/>
          <p:cNvSpPr txBox="1">
            <a:spLocks noChangeArrowheads="1"/>
          </p:cNvSpPr>
          <p:nvPr/>
        </p:nvSpPr>
        <p:spPr bwMode="auto">
          <a:xfrm>
            <a:off x="6824663" y="1676400"/>
            <a:ext cx="3122612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200" b="1">
                <a:solidFill>
                  <a:srgbClr val="0000FF"/>
                </a:solidFill>
              </a:rPr>
              <a:t>Gió Đông cực</a:t>
            </a:r>
          </a:p>
        </p:txBody>
      </p:sp>
      <p:sp>
        <p:nvSpPr>
          <p:cNvPr id="210960" name="Text Box 16"/>
          <p:cNvSpPr txBox="1">
            <a:spLocks noChangeArrowheads="1"/>
          </p:cNvSpPr>
          <p:nvPr/>
        </p:nvSpPr>
        <p:spPr bwMode="auto">
          <a:xfrm>
            <a:off x="6781800" y="4827588"/>
            <a:ext cx="29718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n-US" altLang="en-US" sz="3200" b="1">
                <a:solidFill>
                  <a:srgbClr val="0000FF"/>
                </a:solidFill>
              </a:rPr>
              <a:t>Gió Đông cực</a:t>
            </a:r>
          </a:p>
        </p:txBody>
      </p:sp>
      <p:sp>
        <p:nvSpPr>
          <p:cNvPr id="210961" name="Text Box 17"/>
          <p:cNvSpPr txBox="1">
            <a:spLocks noChangeArrowheads="1"/>
          </p:cNvSpPr>
          <p:nvPr/>
        </p:nvSpPr>
        <p:spPr bwMode="auto">
          <a:xfrm>
            <a:off x="4279900" y="239138"/>
            <a:ext cx="2544763" cy="584775"/>
          </a:xfrm>
          <a:prstGeom prst="rect">
            <a:avLst/>
          </a:prstGeom>
          <a:gradFill rotWithShape="1">
            <a:gsLst>
              <a:gs pos="0">
                <a:schemeClr val="folHlink"/>
              </a:gs>
              <a:gs pos="50000">
                <a:schemeClr val="bg1"/>
              </a:gs>
              <a:gs pos="100000">
                <a:schemeClr val="folHlink"/>
              </a:gs>
            </a:gsLst>
            <a:lin ang="5400000" scaled="1"/>
          </a:gradFill>
          <a:ln w="9525">
            <a:solidFill>
              <a:srgbClr val="0000FF"/>
            </a:solidFill>
            <a:miter lim="800000"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  <a:defRPr/>
            </a:pPr>
            <a:r>
              <a:rPr lang="en-US" sz="3200" b="1">
                <a:solidFill>
                  <a:srgbClr val="990000"/>
                </a:solidFill>
                <a:effectLst>
                  <a:outerShdw blurRad="38100" dist="38100" dir="2700000" algn="tl">
                    <a:srgbClr val="000000"/>
                  </a:outerShdw>
                </a:effectLst>
              </a:rPr>
              <a:t>Đây là gió gì?</a:t>
            </a:r>
          </a:p>
        </p:txBody>
      </p:sp>
    </p:spTree>
    <p:extLst>
      <p:ext uri="{BB962C8B-B14F-4D97-AF65-F5344CB8AC3E}">
        <p14:creationId xmlns:p14="http://schemas.microsoft.com/office/powerpoint/2010/main" val="36651456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109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9" presetID="3" presetClass="entr" presetSubtype="1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2109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 nodeType="clickPar">
                      <p:stCondLst>
                        <p:cond delay="indefinite"/>
                      </p:stCondLst>
                      <p:childTnLst>
                        <p:par>
                          <p:cTn id="1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4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6" dur="500"/>
                                        <p:tgtEl>
                                          <p:spTgt spid="2109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 nodeType="clickPar">
                      <p:stCondLst>
                        <p:cond delay="indefinite"/>
                      </p:stCondLst>
                      <p:childTnLst>
                        <p:par>
                          <p:cTn id="1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9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1" dur="500"/>
                                        <p:tgtEl>
                                          <p:spTgt spid="2109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3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4" dur="500"/>
                                        <p:tgtEl>
                                          <p:spTgt spid="2109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 nodeType="clickPar">
                      <p:stCondLst>
                        <p:cond delay="indefinite"/>
                      </p:stCondLst>
                      <p:childTnLst>
                        <p:par>
                          <p:cTn id="2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7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9" dur="500"/>
                                        <p:tgtEl>
                                          <p:spTgt spid="2109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2" dur="500"/>
                                        <p:tgtEl>
                                          <p:spTgt spid="2109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37" dur="500"/>
                                        <p:tgtEl>
                                          <p:spTgt spid="2109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8" presetID="3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0" dur="500"/>
                                        <p:tgtEl>
                                          <p:spTgt spid="2109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 nodeType="clickPar">
                      <p:stCondLst>
                        <p:cond delay="indefinite"/>
                      </p:stCondLst>
                      <p:childTnLst>
                        <p:par>
                          <p:cTn id="4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3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5" dur="500"/>
                                        <p:tgtEl>
                                          <p:spTgt spid="21095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09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48" dur="500"/>
                                        <p:tgtEl>
                                          <p:spTgt spid="2109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0952" grpId="0"/>
      <p:bldP spid="210954" grpId="0"/>
      <p:bldP spid="210956" grpId="0"/>
      <p:bldP spid="210959" grpId="0"/>
      <p:bldP spid="210960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571852BA-64BC-4A93-987D-E6AA6DCDAE2A}"/>
              </a:ext>
            </a:extLst>
          </p:cNvPr>
          <p:cNvSpPr/>
          <p:nvPr/>
        </p:nvSpPr>
        <p:spPr>
          <a:xfrm>
            <a:off x="3885582" y="554469"/>
            <a:ext cx="4206793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8000" b="1" dirty="0" err="1" smtClean="0">
                <a:solidFill>
                  <a:srgbClr val="00B0F0"/>
                </a:solidFill>
                <a:latin typeface="#9Slide03 Neutra" panose="02040603050506020204" pitchFamily="18" charset="0"/>
                <a:cs typeface="Arial" panose="020B0604020202020204" pitchFamily="34" charset="0"/>
              </a:rPr>
              <a:t>Vận</a:t>
            </a:r>
            <a:r>
              <a:rPr lang="en-US" sz="8000" b="1" dirty="0" smtClean="0">
                <a:solidFill>
                  <a:srgbClr val="00B0F0"/>
                </a:solidFill>
                <a:latin typeface="#9Slide03 Neutra" panose="02040603050506020204" pitchFamily="18" charset="0"/>
                <a:cs typeface="Arial" panose="020B0604020202020204" pitchFamily="34" charset="0"/>
              </a:rPr>
              <a:t> </a:t>
            </a:r>
            <a:r>
              <a:rPr lang="en-US" sz="8000" b="1" dirty="0" err="1" smtClean="0">
                <a:solidFill>
                  <a:srgbClr val="00B0F0"/>
                </a:solidFill>
                <a:latin typeface="#9Slide03 Neutra" panose="02040603050506020204" pitchFamily="18" charset="0"/>
                <a:cs typeface="Arial" panose="020B0604020202020204" pitchFamily="34" charset="0"/>
              </a:rPr>
              <a:t>dụng</a:t>
            </a:r>
            <a:endParaRPr lang="en-US" sz="8000" dirty="0"/>
          </a:p>
        </p:txBody>
      </p:sp>
      <p:sp>
        <p:nvSpPr>
          <p:cNvPr id="12" name="Freeform 7">
            <a:extLst>
              <a:ext uri="{FF2B5EF4-FFF2-40B4-BE49-F238E27FC236}">
                <a16:creationId xmlns:a16="http://schemas.microsoft.com/office/drawing/2014/main" id="{EDB3F47F-35EB-42C9-84CF-6F0073265371}"/>
              </a:ext>
            </a:extLst>
          </p:cNvPr>
          <p:cNvSpPr/>
          <p:nvPr/>
        </p:nvSpPr>
        <p:spPr>
          <a:xfrm>
            <a:off x="712098" y="2783417"/>
            <a:ext cx="10553762" cy="1083733"/>
          </a:xfrm>
          <a:custGeom>
            <a:avLst/>
            <a:gdLst>
              <a:gd name="connsiteX0" fmla="*/ 0 w 6475780"/>
              <a:gd name="connsiteY0" fmla="*/ 0 h 812800"/>
              <a:gd name="connsiteX1" fmla="*/ 6475780 w 6475780"/>
              <a:gd name="connsiteY1" fmla="*/ 0 h 812800"/>
              <a:gd name="connsiteX2" fmla="*/ 6475780 w 6475780"/>
              <a:gd name="connsiteY2" fmla="*/ 812800 h 812800"/>
              <a:gd name="connsiteX3" fmla="*/ 0 w 6475780"/>
              <a:gd name="connsiteY3" fmla="*/ 812800 h 812800"/>
              <a:gd name="connsiteX4" fmla="*/ 0 w 6475780"/>
              <a:gd name="connsiteY4" fmla="*/ 0 h 8128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475780" h="812800">
                <a:moveTo>
                  <a:pt x="0" y="0"/>
                </a:moveTo>
                <a:lnTo>
                  <a:pt x="6475780" y="0"/>
                </a:lnTo>
                <a:lnTo>
                  <a:pt x="6475780" y="812800"/>
                </a:lnTo>
                <a:lnTo>
                  <a:pt x="0" y="812800"/>
                </a:lnTo>
                <a:lnTo>
                  <a:pt x="0" y="0"/>
                </a:lnTo>
                <a:close/>
              </a:path>
            </a:pathLst>
          </a:custGeom>
          <a:noFill/>
          <a:ln>
            <a:solidFill>
              <a:srgbClr val="FF99CC"/>
            </a:solidFill>
          </a:ln>
        </p:spPr>
        <p:style>
          <a:lnRef idx="2">
            <a:scrgbClr r="0" g="0" b="0"/>
          </a:lnRef>
          <a:fillRef idx="1">
            <a:scrgbClr r="0" g="0" b="0"/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859514" tIns="94750" rIns="94750" bIns="94750" numCol="1" spcCol="2541" anchor="ctr" anchorCtr="0">
            <a:noAutofit/>
          </a:bodyPr>
          <a:lstStyle/>
          <a:p>
            <a:pPr defTabSz="1657994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3730" b="1" dirty="0" err="1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Hoàn</a:t>
            </a:r>
            <a:r>
              <a:rPr lang="en-US" sz="3730" b="1" dirty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thành</a:t>
            </a:r>
            <a:r>
              <a:rPr lang="en-US" sz="3730" b="1" dirty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730" b="1" dirty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tập</a:t>
            </a:r>
            <a:r>
              <a:rPr lang="en-US" sz="3730" b="1" dirty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SGK T154 </a:t>
            </a:r>
            <a:r>
              <a:rPr lang="en-US" sz="3730" b="1" dirty="0" err="1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phần</a:t>
            </a:r>
            <a:r>
              <a:rPr lang="en-US" sz="3730" b="1" dirty="0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luyện</a:t>
            </a:r>
            <a:r>
              <a:rPr lang="en-US" sz="3730" b="1" dirty="0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tập</a:t>
            </a:r>
            <a:r>
              <a:rPr lang="en-US" sz="3730" b="1" dirty="0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và</a:t>
            </a:r>
            <a:r>
              <a:rPr lang="en-US" sz="3730" b="1" dirty="0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vận</a:t>
            </a:r>
            <a:r>
              <a:rPr lang="en-US" sz="3730" b="1" dirty="0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dụng</a:t>
            </a:r>
            <a:r>
              <a:rPr lang="en-US" sz="3730" b="1" dirty="0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chưa</a:t>
            </a:r>
            <a:r>
              <a:rPr lang="en-US" sz="3730" b="1" dirty="0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hoàn</a:t>
            </a:r>
            <a:r>
              <a:rPr lang="en-US" sz="3730" b="1" dirty="0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730" b="1" dirty="0" err="1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thành</a:t>
            </a:r>
            <a:r>
              <a:rPr lang="en-US" sz="3730" b="1" dirty="0" smtClean="0">
                <a:solidFill>
                  <a:srgbClr val="FF3399"/>
                </a:solidFill>
                <a:latin typeface="Arial" pitchFamily="34" charset="0"/>
                <a:cs typeface="Arial" pitchFamily="34" charset="0"/>
              </a:rPr>
              <a:t>.</a:t>
            </a:r>
            <a:endParaRPr lang="en-US" sz="3730" b="1" dirty="0">
              <a:solidFill>
                <a:srgbClr val="FF3399"/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D9DD9AF-8465-4F62-A2C1-D0F2093CA0F5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48326" y="0"/>
            <a:ext cx="2943674" cy="20564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51191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PSNARRATION" val="4,1388847411,D:\My Documents\bai19.dia6\Media.ppcx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PPSNARRATION" val="4,1388847411,D:\My Documents\bai19.dia6\Media.ppcx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165</TotalTime>
  <Words>1051</Words>
  <Application>Microsoft Office PowerPoint</Application>
  <PresentationFormat>Widescreen</PresentationFormat>
  <Paragraphs>146</Paragraphs>
  <Slides>22</Slides>
  <Notes>2</Notes>
  <HiddenSlides>0</HiddenSlides>
  <MMClips>1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32" baseType="lpstr">
      <vt:lpstr>SimSun</vt:lpstr>
      <vt:lpstr>#9Slide03 Neutra</vt:lpstr>
      <vt:lpstr>Arial</vt:lpstr>
      <vt:lpstr>Calibri</vt:lpstr>
      <vt:lpstr>Calibri Light</vt:lpstr>
      <vt:lpstr>Tahoma</vt:lpstr>
      <vt:lpstr>Times New Roman</vt:lpstr>
      <vt:lpstr>VNI-Times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TÁC ĐỘNG TIÊU CỰC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Trân Thị Kim Liên</dc:creator>
  <cp:lastModifiedBy>Trân Thị Kim Liên</cp:lastModifiedBy>
  <cp:revision>11</cp:revision>
  <dcterms:created xsi:type="dcterms:W3CDTF">2022-07-15T03:11:40Z</dcterms:created>
  <dcterms:modified xsi:type="dcterms:W3CDTF">2022-09-20T02:14:21Z</dcterms:modified>
</cp:coreProperties>
</file>